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9144000"/>
  <p:notesSz cx="6858000" cy="9144000"/>
  <p:embeddedFontLst>
    <p:embeddedFont>
      <p:font typeface="Merriweather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60">
          <p15:clr>
            <a:srgbClr val="000000"/>
          </p15:clr>
        </p15:guide>
        <p15:guide id="2" pos="5759">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60" orient="horz"/>
        <p:guide pos="5759"/>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erriweatherSans-bold.fntdata"/><Relationship Id="rId23" Type="http://schemas.openxmlformats.org/officeDocument/2006/relationships/font" Target="fonts/Merriweather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Sans-boldItalic.fntdata"/><Relationship Id="rId25" Type="http://schemas.openxmlformats.org/officeDocument/2006/relationships/font" Target="fonts/Merriweather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idcd.nih.gov/glossary/vocal-folds" TargetMode="External"/><Relationship Id="rId3" Type="http://schemas.openxmlformats.org/officeDocument/2006/relationships/hyperlink" Target="https://www.nidcd.nih.gov/glossary/larynx"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AYydnhu6NbU"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obots.ox.ac.uk/~vgg/data/lip_reading/visualisation.htm"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333333"/>
                </a:solidFill>
                <a:latin typeface="Arial"/>
                <a:ea typeface="Arial"/>
                <a:cs typeface="Arial"/>
                <a:sym typeface="Arial"/>
              </a:rPr>
              <a:t>Intro:</a:t>
            </a:r>
            <a:endParaRPr>
              <a:solidFill>
                <a:srgbClr val="333333"/>
              </a:solidFill>
              <a:latin typeface="Arial"/>
              <a:ea typeface="Arial"/>
              <a:cs typeface="Arial"/>
              <a:sym typeface="Arial"/>
            </a:endParaRPr>
          </a:p>
          <a:p>
            <a:pPr indent="0" lvl="0" marL="0" rtl="0" algn="l">
              <a:lnSpc>
                <a:spcPct val="115000"/>
              </a:lnSpc>
              <a:spcBef>
                <a:spcPts val="800"/>
              </a:spcBef>
              <a:spcAft>
                <a:spcPts val="0"/>
              </a:spcAft>
              <a:buClr>
                <a:schemeClr val="dk1"/>
              </a:buClr>
              <a:buSzPts val="1100"/>
              <a:buFont typeface="Arial"/>
              <a:buNone/>
            </a:pPr>
            <a:r>
              <a:rPr lang="en-US" sz="1100">
                <a:highlight>
                  <a:srgbClr val="FFFFFF"/>
                </a:highlight>
                <a:latin typeface="Verdana"/>
                <a:ea typeface="Verdana"/>
                <a:cs typeface="Verdana"/>
                <a:sym typeface="Verdana"/>
              </a:rPr>
              <a:t>Voice is the sound produced using the lungs and the </a:t>
            </a:r>
            <a:r>
              <a:rPr lang="en-US" sz="1100" u="sng">
                <a:solidFill>
                  <a:srgbClr val="67548F"/>
                </a:solidFill>
                <a:highlight>
                  <a:srgbClr val="FFFFFF"/>
                </a:highlight>
                <a:latin typeface="Verdana"/>
                <a:ea typeface="Verdana"/>
                <a:cs typeface="Verdana"/>
                <a:sym typeface="Verdana"/>
                <a:hlinkClick r:id="rId2"/>
              </a:rPr>
              <a:t>vocal folds</a:t>
            </a:r>
            <a:r>
              <a:rPr lang="en-US" sz="1100">
                <a:highlight>
                  <a:srgbClr val="FFFFFF"/>
                </a:highlight>
                <a:latin typeface="Verdana"/>
                <a:ea typeface="Verdana"/>
                <a:cs typeface="Verdana"/>
                <a:sym typeface="Verdana"/>
              </a:rPr>
              <a:t> in the </a:t>
            </a:r>
            <a:r>
              <a:rPr lang="en-US" sz="1100" u="sng">
                <a:solidFill>
                  <a:srgbClr val="67548F"/>
                </a:solidFill>
                <a:highlight>
                  <a:srgbClr val="FFFFFF"/>
                </a:highlight>
                <a:latin typeface="Verdana"/>
                <a:ea typeface="Verdana"/>
                <a:cs typeface="Verdana"/>
                <a:sym typeface="Verdana"/>
                <a:hlinkClick r:id="rId3"/>
              </a:rPr>
              <a:t>larynx</a:t>
            </a:r>
            <a:r>
              <a:rPr lang="en-US" sz="1100">
                <a:highlight>
                  <a:srgbClr val="FFFFFF"/>
                </a:highlight>
                <a:latin typeface="Verdana"/>
                <a:ea typeface="Verdana"/>
                <a:cs typeface="Verdana"/>
                <a:sym typeface="Verdana"/>
              </a:rPr>
              <a:t> . Infants babble and coo and adults laugh, sing, and cry. Voice is generated by airflow from the lungs and pushed past the vocal folds. If the vocal folds in the larynx do not vibrate normally, speech could only be produced as a whisper.</a:t>
            </a:r>
            <a:endParaRPr i="1" sz="1600">
              <a:solidFill>
                <a:srgbClr val="292929"/>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US" sz="1100">
                <a:highlight>
                  <a:srgbClr val="FFFFFF"/>
                </a:highlight>
                <a:latin typeface="Verdana"/>
                <a:ea typeface="Verdana"/>
                <a:cs typeface="Verdana"/>
                <a:sym typeface="Verdana"/>
              </a:rPr>
              <a:t>Humans express feelings, and ideas </a:t>
            </a:r>
            <a:r>
              <a:rPr i="1" lang="en-US" sz="1100">
                <a:highlight>
                  <a:srgbClr val="FFFFFF"/>
                </a:highlight>
                <a:latin typeface="Verdana"/>
                <a:ea typeface="Verdana"/>
                <a:cs typeface="Verdana"/>
                <a:sym typeface="Verdana"/>
              </a:rPr>
              <a:t>orally</a:t>
            </a:r>
            <a:r>
              <a:rPr lang="en-US" sz="1100">
                <a:highlight>
                  <a:srgbClr val="FFFFFF"/>
                </a:highlight>
                <a:latin typeface="Verdana"/>
                <a:ea typeface="Verdana"/>
                <a:cs typeface="Verdana"/>
                <a:sym typeface="Verdana"/>
              </a:rPr>
              <a:t> through speech. Speech is produced by precisely coordinated muscle actions in the head, neck, chest, and abdomen.</a:t>
            </a:r>
            <a:endParaRPr sz="1100">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en-US" sz="1100">
                <a:highlight>
                  <a:srgbClr val="FFFFFF"/>
                </a:highlight>
                <a:latin typeface="Verdana"/>
                <a:ea typeface="Verdana"/>
                <a:cs typeface="Verdana"/>
                <a:sym typeface="Verdana"/>
              </a:rPr>
              <a:t>My name is Shobha. And in this project “Watch the Whisper” Jayesh, Karthik and I’m exploring a promising solution to those who have lost their voice.</a:t>
            </a:r>
            <a:endParaRPr sz="1100">
              <a:highlight>
                <a:srgbClr val="FFFFFF"/>
              </a:highlight>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a:solidFill>
                <a:srgbClr val="333333"/>
              </a:solidFill>
              <a:latin typeface="Arial"/>
              <a:ea typeface="Arial"/>
              <a:cs typeface="Arial"/>
              <a:sym typeface="Arial"/>
            </a:endParaRPr>
          </a:p>
          <a:p>
            <a:pPr indent="0" lvl="0" marL="0" rtl="0" algn="l">
              <a:spcBef>
                <a:spcPts val="800"/>
              </a:spcBef>
              <a:spcAft>
                <a:spcPts val="0"/>
              </a:spcAft>
              <a:buNone/>
            </a:pPr>
            <a:r>
              <a:t/>
            </a:r>
            <a:endParaRPr/>
          </a:p>
        </p:txBody>
      </p:sp>
      <p:sp>
        <p:nvSpPr>
          <p:cNvPr id="62" name="Google Shape;6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8dba343097_0_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dba343097_0_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800"/>
              </a:spcAft>
              <a:buNone/>
            </a:pPr>
            <a:r>
              <a:t/>
            </a:r>
            <a:endParaRPr i="1" sz="1600">
              <a:solidFill>
                <a:srgbClr val="292929"/>
              </a:solidFill>
              <a:highlight>
                <a:srgbClr val="FFFFFF"/>
              </a:highlight>
              <a:latin typeface="Georgia"/>
              <a:ea typeface="Georgia"/>
              <a:cs typeface="Georgia"/>
              <a:sym typeface="Georgia"/>
            </a:endParaRPr>
          </a:p>
        </p:txBody>
      </p:sp>
      <p:sp>
        <p:nvSpPr>
          <p:cNvPr id="147" name="Google Shape;147;g8dba343097_0_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8d53ca81ca_3_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d53ca81ca_3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i="1" lang="en-US">
                <a:solidFill>
                  <a:srgbClr val="292929"/>
                </a:solidFill>
                <a:highlight>
                  <a:srgbClr val="FFFFFF"/>
                </a:highlight>
                <a:latin typeface="Merriweather Sans"/>
                <a:ea typeface="Merriweather Sans"/>
                <a:cs typeface="Merriweather Sans"/>
                <a:sym typeface="Merriweather Sans"/>
              </a:rPr>
              <a:t>- Difficult task to infer</a:t>
            </a:r>
            <a:endParaRPr i="1">
              <a:solidFill>
                <a:srgbClr val="292929"/>
              </a:solidFill>
              <a:highlight>
                <a:srgbClr val="FFFFFF"/>
              </a:highlight>
              <a:latin typeface="Merriweather Sans"/>
              <a:ea typeface="Merriweather Sans"/>
              <a:cs typeface="Merriweather Sans"/>
              <a:sym typeface="Merriweather Sans"/>
            </a:endParaRPr>
          </a:p>
          <a:p>
            <a:pPr indent="0" lvl="0" marL="0" rtl="0" algn="l">
              <a:lnSpc>
                <a:spcPct val="100000"/>
              </a:lnSpc>
              <a:spcBef>
                <a:spcPts val="800"/>
              </a:spcBef>
              <a:spcAft>
                <a:spcPts val="0"/>
              </a:spcAft>
              <a:buNone/>
            </a:pPr>
            <a:r>
              <a:rPr i="1" lang="en-US">
                <a:solidFill>
                  <a:srgbClr val="292929"/>
                </a:solidFill>
                <a:highlight>
                  <a:srgbClr val="FFFFFF"/>
                </a:highlight>
                <a:latin typeface="Merriweather Sans"/>
                <a:ea typeface="Merriweather Sans"/>
                <a:cs typeface="Merriweather Sans"/>
                <a:sym typeface="Merriweather Sans"/>
              </a:rPr>
              <a:t>- Teaches how to lip read, matches reasonably well.</a:t>
            </a:r>
            <a:endParaRPr i="1">
              <a:solidFill>
                <a:srgbClr val="292929"/>
              </a:solidFill>
              <a:highlight>
                <a:srgbClr val="FFFFFF"/>
              </a:highlight>
              <a:latin typeface="Merriweather Sans"/>
              <a:ea typeface="Merriweather Sans"/>
              <a:cs typeface="Merriweather Sans"/>
              <a:sym typeface="Merriweather Sans"/>
            </a:endParaRPr>
          </a:p>
          <a:p>
            <a:pPr indent="0" lvl="0" marL="0" rtl="0" algn="l">
              <a:lnSpc>
                <a:spcPct val="100000"/>
              </a:lnSpc>
              <a:spcBef>
                <a:spcPts val="800"/>
              </a:spcBef>
              <a:spcAft>
                <a:spcPts val="0"/>
              </a:spcAft>
              <a:buNone/>
            </a:pPr>
            <a:r>
              <a:rPr i="1" lang="en-US">
                <a:solidFill>
                  <a:srgbClr val="292929"/>
                </a:solidFill>
                <a:highlight>
                  <a:srgbClr val="FFFFFF"/>
                </a:highlight>
                <a:latin typeface="Merriweather Sans"/>
                <a:ea typeface="Merriweather Sans"/>
                <a:cs typeface="Merriweather Sans"/>
                <a:sym typeface="Merriweather Sans"/>
              </a:rPr>
              <a:t>- character based model so does not correct words</a:t>
            </a:r>
            <a:endParaRPr i="1">
              <a:solidFill>
                <a:srgbClr val="292929"/>
              </a:solidFill>
              <a:highlight>
                <a:srgbClr val="FFFFFF"/>
              </a:highlight>
              <a:latin typeface="Merriweather Sans"/>
              <a:ea typeface="Merriweather Sans"/>
              <a:cs typeface="Merriweather Sans"/>
              <a:sym typeface="Merriweather Sans"/>
            </a:endParaRPr>
          </a:p>
          <a:p>
            <a:pPr indent="0" lvl="0" marL="0" rtl="0" algn="l">
              <a:lnSpc>
                <a:spcPct val="100000"/>
              </a:lnSpc>
              <a:spcBef>
                <a:spcPts val="800"/>
              </a:spcBef>
              <a:spcAft>
                <a:spcPts val="0"/>
              </a:spcAft>
              <a:buNone/>
            </a:pPr>
            <a:r>
              <a:rPr i="1" lang="en-US">
                <a:solidFill>
                  <a:srgbClr val="292929"/>
                </a:solidFill>
                <a:highlight>
                  <a:srgbClr val="FFFFFF"/>
                </a:highlight>
                <a:latin typeface="Merriweather Sans"/>
                <a:ea typeface="Merriweather Sans"/>
                <a:cs typeface="Merriweather Sans"/>
                <a:sym typeface="Merriweather Sans"/>
              </a:rPr>
              <a:t>- 3rd is better</a:t>
            </a:r>
            <a:endParaRPr i="1">
              <a:solidFill>
                <a:srgbClr val="292929"/>
              </a:solidFill>
              <a:highlight>
                <a:srgbClr val="FFFFFF"/>
              </a:highlight>
              <a:latin typeface="Merriweather Sans"/>
              <a:ea typeface="Merriweather Sans"/>
              <a:cs typeface="Merriweather Sans"/>
              <a:sym typeface="Merriweather Sans"/>
            </a:endParaRPr>
          </a:p>
          <a:p>
            <a:pPr indent="0" lvl="0" marL="0" rtl="0" algn="l">
              <a:lnSpc>
                <a:spcPct val="100000"/>
              </a:lnSpc>
              <a:spcBef>
                <a:spcPts val="800"/>
              </a:spcBef>
              <a:spcAft>
                <a:spcPts val="800"/>
              </a:spcAft>
              <a:buNone/>
            </a:pPr>
            <a:r>
              <a:rPr i="1" lang="en-US">
                <a:solidFill>
                  <a:srgbClr val="292929"/>
                </a:solidFill>
                <a:highlight>
                  <a:srgbClr val="FFFFFF"/>
                </a:highlight>
                <a:latin typeface="Merriweather Sans"/>
                <a:ea typeface="Merriweather Sans"/>
                <a:cs typeface="Merriweather Sans"/>
                <a:sym typeface="Merriweather Sans"/>
              </a:rPr>
              <a:t>- same viseme for different phoneme</a:t>
            </a:r>
            <a:endParaRPr i="1">
              <a:solidFill>
                <a:srgbClr val="292929"/>
              </a:solidFill>
              <a:highlight>
                <a:srgbClr val="FFFFFF"/>
              </a:highlight>
              <a:latin typeface="Merriweather Sans"/>
              <a:ea typeface="Merriweather Sans"/>
              <a:cs typeface="Merriweather Sans"/>
              <a:sym typeface="Merriweather Sans"/>
            </a:endParaRPr>
          </a:p>
        </p:txBody>
      </p:sp>
      <p:sp>
        <p:nvSpPr>
          <p:cNvPr id="173" name="Google Shape;173;g8d53ca81ca_3_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8dba343097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dba343097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i="1" lang="en-US" sz="1300">
                <a:solidFill>
                  <a:srgbClr val="292929"/>
                </a:solidFill>
                <a:highlight>
                  <a:srgbClr val="FFFFFF"/>
                </a:highlight>
                <a:latin typeface="Georgia"/>
                <a:ea typeface="Georgia"/>
                <a:cs typeface="Georgia"/>
                <a:sym typeface="Georgia"/>
              </a:rPr>
              <a:t>LSR2 dataset was based on BBC videos which was used for training. This introduced some bias towards certain accents (i.e. how the lips movement is observed)</a:t>
            </a:r>
            <a:endParaRPr i="1" sz="13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i="1" lang="en-US" sz="1300">
                <a:solidFill>
                  <a:srgbClr val="292929"/>
                </a:solidFill>
                <a:highlight>
                  <a:srgbClr val="FFFFFF"/>
                </a:highlight>
                <a:latin typeface="Georgia"/>
                <a:ea typeface="Georgia"/>
                <a:cs typeface="Georgia"/>
                <a:sym typeface="Georgia"/>
              </a:rPr>
              <a:t>How fast someone speaks can affect how the model infers</a:t>
            </a:r>
            <a:endParaRPr i="1" sz="13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i="1" lang="en-US" sz="1300">
                <a:solidFill>
                  <a:srgbClr val="292929"/>
                </a:solidFill>
                <a:highlight>
                  <a:srgbClr val="FFFFFF"/>
                </a:highlight>
                <a:latin typeface="Georgia"/>
                <a:ea typeface="Georgia"/>
                <a:cs typeface="Georgia"/>
                <a:sym typeface="Georgia"/>
              </a:rPr>
              <a:t>Single viseme for multiple phonemes as stated earlier causes confusion</a:t>
            </a:r>
            <a:endParaRPr i="1" sz="13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i="1" lang="en-US" sz="1300">
                <a:solidFill>
                  <a:srgbClr val="292929"/>
                </a:solidFill>
                <a:highlight>
                  <a:srgbClr val="FFFFFF"/>
                </a:highlight>
                <a:latin typeface="Georgia"/>
                <a:ea typeface="Georgia"/>
                <a:cs typeface="Georgia"/>
                <a:sym typeface="Georgia"/>
              </a:rPr>
              <a:t>Curriculum learning was required for training convergence (11 different configurations)</a:t>
            </a:r>
            <a:endParaRPr i="1" sz="13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i="1" lang="en-US" sz="1300">
                <a:solidFill>
                  <a:srgbClr val="292929"/>
                </a:solidFill>
                <a:highlight>
                  <a:srgbClr val="FFFFFF"/>
                </a:highlight>
                <a:latin typeface="Georgia"/>
                <a:ea typeface="Georgia"/>
                <a:cs typeface="Georgia"/>
                <a:sym typeface="Georgia"/>
              </a:rPr>
              <a:t>Running inference on the edge device was too slow, ran out of time for TensorRT conversion</a:t>
            </a:r>
            <a:endParaRPr i="1" sz="1300">
              <a:solidFill>
                <a:srgbClr val="292929"/>
              </a:solidFill>
              <a:highlight>
                <a:srgbClr val="FFFFFF"/>
              </a:highlight>
              <a:latin typeface="Georgia"/>
              <a:ea typeface="Georgia"/>
              <a:cs typeface="Georgia"/>
              <a:sym typeface="Georgia"/>
            </a:endParaRPr>
          </a:p>
        </p:txBody>
      </p:sp>
      <p:sp>
        <p:nvSpPr>
          <p:cNvPr id="195" name="Google Shape;195;g8dba343097_0_9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dba343097_0_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dba343097_0_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i="1" lang="en-US" sz="1600">
                <a:solidFill>
                  <a:srgbClr val="292929"/>
                </a:solidFill>
                <a:highlight>
                  <a:srgbClr val="FFFFFF"/>
                </a:highlight>
                <a:latin typeface="Georgia"/>
                <a:ea typeface="Georgia"/>
                <a:cs typeface="Georgia"/>
                <a:sym typeface="Georgia"/>
              </a:rPr>
              <a:t>Current model is based on predicting next set of characters</a:t>
            </a:r>
            <a:endParaRPr i="1" sz="1600">
              <a:solidFill>
                <a:srgbClr val="292929"/>
              </a:solidFill>
              <a:highlight>
                <a:srgbClr val="FFFFFF"/>
              </a:highlight>
              <a:latin typeface="Georgia"/>
              <a:ea typeface="Georgia"/>
              <a:cs typeface="Georgia"/>
              <a:sym typeface="Georgia"/>
            </a:endParaRPr>
          </a:p>
          <a:p>
            <a:pPr indent="0" lvl="0" marL="0" rtl="0" algn="l">
              <a:lnSpc>
                <a:spcPct val="115000"/>
              </a:lnSpc>
              <a:spcBef>
                <a:spcPts val="800"/>
              </a:spcBef>
              <a:spcAft>
                <a:spcPts val="0"/>
              </a:spcAft>
              <a:buNone/>
            </a:pPr>
            <a:r>
              <a:rPr i="1" lang="en-US" sz="1600">
                <a:solidFill>
                  <a:srgbClr val="292929"/>
                </a:solidFill>
                <a:highlight>
                  <a:srgbClr val="FFFFFF"/>
                </a:highlight>
                <a:latin typeface="Georgia"/>
                <a:ea typeface="Georgia"/>
                <a:cs typeface="Georgia"/>
                <a:sym typeface="Georgia"/>
              </a:rPr>
              <a:t>Trained using video, but result may be better if trained on both audio and video. Training using personalized video may help in lip reading the user better</a:t>
            </a:r>
            <a:endParaRPr i="1" sz="1600">
              <a:solidFill>
                <a:srgbClr val="292929"/>
              </a:solidFill>
              <a:highlight>
                <a:srgbClr val="FFFFFF"/>
              </a:highlight>
              <a:latin typeface="Georgia"/>
              <a:ea typeface="Georgia"/>
              <a:cs typeface="Georgia"/>
              <a:sym typeface="Georgia"/>
            </a:endParaRPr>
          </a:p>
          <a:p>
            <a:pPr indent="0" lvl="0" marL="0" rtl="0" algn="l">
              <a:lnSpc>
                <a:spcPct val="115000"/>
              </a:lnSpc>
              <a:spcBef>
                <a:spcPts val="800"/>
              </a:spcBef>
              <a:spcAft>
                <a:spcPts val="800"/>
              </a:spcAft>
              <a:buNone/>
            </a:pPr>
            <a:r>
              <a:rPr i="1" lang="en-US" sz="1600">
                <a:solidFill>
                  <a:srgbClr val="292929"/>
                </a:solidFill>
                <a:highlight>
                  <a:srgbClr val="FFFFFF"/>
                </a:highlight>
                <a:latin typeface="Georgia"/>
                <a:ea typeface="Georgia"/>
                <a:cs typeface="Georgia"/>
                <a:sym typeface="Georgia"/>
              </a:rPr>
              <a:t>Inference on the edge </a:t>
            </a:r>
            <a:endParaRPr i="1" sz="1600">
              <a:solidFill>
                <a:srgbClr val="292929"/>
              </a:solidFill>
              <a:highlight>
                <a:srgbClr val="FFFFFF"/>
              </a:highlight>
              <a:latin typeface="Georgia"/>
              <a:ea typeface="Georgia"/>
              <a:cs typeface="Georgia"/>
              <a:sym typeface="Georgia"/>
            </a:endParaRPr>
          </a:p>
        </p:txBody>
      </p:sp>
      <p:sp>
        <p:nvSpPr>
          <p:cNvPr id="203" name="Google Shape;203;g8dba343097_0_10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8d4036e70a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d4036e70a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8d4036e70a_0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8d53ca81ca_3_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d53ca81ca_3_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8d53ca81ca_3_7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8dba343097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dba343097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i="1" lang="en-US">
                <a:solidFill>
                  <a:srgbClr val="292929"/>
                </a:solidFill>
                <a:highlight>
                  <a:srgbClr val="FFFFFF"/>
                </a:highlight>
                <a:latin typeface="Georgia"/>
                <a:ea typeface="Georgia"/>
                <a:cs typeface="Georgia"/>
                <a:sym typeface="Georgia"/>
              </a:rPr>
              <a:t>Computer Vision allow us to building systems that can learn, infer and reason about the world from visual data alone. </a:t>
            </a:r>
            <a:endParaRPr i="1">
              <a:solidFill>
                <a:srgbClr val="292929"/>
              </a:solidFill>
              <a:highlight>
                <a:srgbClr val="FFFFFF"/>
              </a:highlight>
              <a:latin typeface="Georgia"/>
              <a:ea typeface="Georgia"/>
              <a:cs typeface="Georgia"/>
              <a:sym typeface="Georgia"/>
            </a:endParaRPr>
          </a:p>
          <a:p>
            <a:pPr indent="-304800" lvl="0" marL="457200" rtl="0" algn="l">
              <a:spcBef>
                <a:spcPts val="0"/>
              </a:spcBef>
              <a:spcAft>
                <a:spcPts val="0"/>
              </a:spcAft>
              <a:buSzPts val="1200"/>
              <a:buChar char="-"/>
            </a:pPr>
            <a:r>
              <a:rPr i="1" lang="en-US">
                <a:solidFill>
                  <a:srgbClr val="292929"/>
                </a:solidFill>
                <a:highlight>
                  <a:srgbClr val="FFFFFF"/>
                </a:highlight>
                <a:latin typeface="Georgia"/>
                <a:ea typeface="Georgia"/>
                <a:cs typeface="Georgia"/>
                <a:sym typeface="Georgia"/>
              </a:rPr>
              <a:t>what part does language play in the creation and recreation of intelligence?</a:t>
            </a:r>
            <a:endParaRPr i="1">
              <a:solidFill>
                <a:srgbClr val="292929"/>
              </a:solidFill>
              <a:highlight>
                <a:srgbClr val="FFFFFF"/>
              </a:highlight>
              <a:latin typeface="Georgia"/>
              <a:ea typeface="Georgia"/>
              <a:cs typeface="Georgia"/>
              <a:sym typeface="Georgia"/>
            </a:endParaRPr>
          </a:p>
          <a:p>
            <a:pPr indent="-304800" lvl="0" marL="457200" rtl="0" algn="l">
              <a:spcBef>
                <a:spcPts val="0"/>
              </a:spcBef>
              <a:spcAft>
                <a:spcPts val="0"/>
              </a:spcAft>
              <a:buClr>
                <a:srgbClr val="292929"/>
              </a:buClr>
              <a:buSzPts val="1200"/>
              <a:buFont typeface="Georgia"/>
              <a:buChar char="-"/>
            </a:pPr>
            <a:r>
              <a:rPr i="1" lang="en-US">
                <a:solidFill>
                  <a:srgbClr val="292929"/>
                </a:solidFill>
                <a:highlight>
                  <a:srgbClr val="FFFFFF"/>
                </a:highlight>
                <a:latin typeface="Georgia"/>
                <a:ea typeface="Georgia"/>
                <a:cs typeface="Georgia"/>
                <a:sym typeface="Georgia"/>
              </a:rPr>
              <a:t>We can at least say that vision and language are inextricably intertwined, from an evolutionary standpoint, with the human experience.</a:t>
            </a:r>
            <a:endParaRPr i="1">
              <a:solidFill>
                <a:srgbClr val="292929"/>
              </a:solidFill>
              <a:highlight>
                <a:srgbClr val="FFFFFF"/>
              </a:highlight>
              <a:latin typeface="Georgia"/>
              <a:ea typeface="Georgia"/>
              <a:cs typeface="Georgia"/>
              <a:sym typeface="Georgia"/>
            </a:endParaRPr>
          </a:p>
          <a:p>
            <a:pPr indent="-304800" lvl="0" marL="457200" rtl="0" algn="l">
              <a:spcBef>
                <a:spcPts val="0"/>
              </a:spcBef>
              <a:spcAft>
                <a:spcPts val="0"/>
              </a:spcAft>
              <a:buClr>
                <a:srgbClr val="292929"/>
              </a:buClr>
              <a:buSzPts val="1200"/>
              <a:buFont typeface="Georgia"/>
              <a:buChar char="-"/>
            </a:pPr>
            <a:r>
              <a:rPr i="1" lang="en-US">
                <a:solidFill>
                  <a:srgbClr val="333333"/>
                </a:solidFill>
                <a:latin typeface="Georgia"/>
                <a:ea typeface="Georgia"/>
                <a:cs typeface="Georgia"/>
                <a:sym typeface="Georgia"/>
              </a:rPr>
              <a:t>For instance, when the concept of a ‘dog’ is evoked in your mind, there are numerous different associations around the nexus of cat almost instantly. Such as:</a:t>
            </a:r>
            <a:endParaRPr i="1">
              <a:solidFill>
                <a:srgbClr val="333333"/>
              </a:solidFill>
              <a:latin typeface="Georgia"/>
              <a:ea typeface="Georgia"/>
              <a:cs typeface="Georgia"/>
              <a:sym typeface="Georgia"/>
            </a:endParaRPr>
          </a:p>
          <a:p>
            <a:pPr indent="-304800" lvl="0" marL="965200" rtl="0" algn="l">
              <a:lnSpc>
                <a:spcPct val="115000"/>
              </a:lnSpc>
              <a:spcBef>
                <a:spcPts val="0"/>
              </a:spcBef>
              <a:spcAft>
                <a:spcPts val="0"/>
              </a:spcAft>
              <a:buClr>
                <a:srgbClr val="333333"/>
              </a:buClr>
              <a:buSzPts val="1200"/>
              <a:buFont typeface="Georgia"/>
              <a:buChar char="●"/>
            </a:pPr>
            <a:r>
              <a:rPr i="1" lang="en-US">
                <a:solidFill>
                  <a:srgbClr val="333333"/>
                </a:solidFill>
                <a:latin typeface="Georgia"/>
                <a:ea typeface="Georgia"/>
                <a:cs typeface="Georgia"/>
                <a:sym typeface="Georgia"/>
              </a:rPr>
              <a:t>An image of a generic dog or a specific dog</a:t>
            </a:r>
            <a:endParaRPr i="1">
              <a:solidFill>
                <a:srgbClr val="333333"/>
              </a:solidFill>
              <a:latin typeface="Georgia"/>
              <a:ea typeface="Georgia"/>
              <a:cs typeface="Georgia"/>
              <a:sym typeface="Georgia"/>
            </a:endParaRPr>
          </a:p>
          <a:p>
            <a:pPr indent="-304800" lvl="0" marL="965200" rtl="0" algn="l">
              <a:lnSpc>
                <a:spcPct val="115000"/>
              </a:lnSpc>
              <a:spcBef>
                <a:spcPts val="0"/>
              </a:spcBef>
              <a:spcAft>
                <a:spcPts val="0"/>
              </a:spcAft>
              <a:buClr>
                <a:srgbClr val="333333"/>
              </a:buClr>
              <a:buSzPts val="1200"/>
              <a:buFont typeface="Georgia"/>
              <a:buChar char="●"/>
            </a:pPr>
            <a:r>
              <a:rPr i="1" lang="en-US">
                <a:solidFill>
                  <a:srgbClr val="333333"/>
                </a:solidFill>
                <a:latin typeface="Georgia"/>
                <a:ea typeface="Georgia"/>
                <a:cs typeface="Georgia"/>
                <a:sym typeface="Georgia"/>
              </a:rPr>
              <a:t>The sound “dog”</a:t>
            </a:r>
            <a:endParaRPr i="1">
              <a:solidFill>
                <a:srgbClr val="333333"/>
              </a:solidFill>
              <a:latin typeface="Georgia"/>
              <a:ea typeface="Georgia"/>
              <a:cs typeface="Georgia"/>
              <a:sym typeface="Georgia"/>
            </a:endParaRPr>
          </a:p>
          <a:p>
            <a:pPr indent="-304800" lvl="0" marL="965200" rtl="0" algn="l">
              <a:lnSpc>
                <a:spcPct val="115000"/>
              </a:lnSpc>
              <a:spcBef>
                <a:spcPts val="0"/>
              </a:spcBef>
              <a:spcAft>
                <a:spcPts val="0"/>
              </a:spcAft>
              <a:buClr>
                <a:srgbClr val="333333"/>
              </a:buClr>
              <a:buSzPts val="1200"/>
              <a:buFont typeface="Georgia"/>
              <a:buChar char="●"/>
            </a:pPr>
            <a:r>
              <a:rPr i="1" lang="en-US">
                <a:solidFill>
                  <a:srgbClr val="333333"/>
                </a:solidFill>
                <a:latin typeface="Georgia"/>
                <a:ea typeface="Georgia"/>
                <a:cs typeface="Georgia"/>
                <a:sym typeface="Georgia"/>
              </a:rPr>
              <a:t>The feeling of petting a dog</a:t>
            </a:r>
            <a:endParaRPr i="1">
              <a:solidFill>
                <a:srgbClr val="333333"/>
              </a:solidFill>
              <a:latin typeface="Georgia"/>
              <a:ea typeface="Georgia"/>
              <a:cs typeface="Georgia"/>
              <a:sym typeface="Georgia"/>
            </a:endParaRPr>
          </a:p>
          <a:p>
            <a:pPr indent="-304800" lvl="0" marL="965200" rtl="0" algn="l">
              <a:lnSpc>
                <a:spcPct val="115000"/>
              </a:lnSpc>
              <a:spcBef>
                <a:spcPts val="0"/>
              </a:spcBef>
              <a:spcAft>
                <a:spcPts val="0"/>
              </a:spcAft>
              <a:buClr>
                <a:srgbClr val="333333"/>
              </a:buClr>
              <a:buSzPts val="1200"/>
              <a:buFont typeface="Georgia"/>
              <a:buChar char="●"/>
            </a:pPr>
            <a:r>
              <a:rPr i="1" lang="en-US">
                <a:solidFill>
                  <a:srgbClr val="333333"/>
                </a:solidFill>
                <a:latin typeface="Georgia"/>
                <a:ea typeface="Georgia"/>
                <a:cs typeface="Georgia"/>
                <a:sym typeface="Georgia"/>
              </a:rPr>
              <a:t>The letters d, o, g</a:t>
            </a:r>
            <a:endParaRPr i="1">
              <a:solidFill>
                <a:srgbClr val="333333"/>
              </a:solidFill>
              <a:latin typeface="Georgia"/>
              <a:ea typeface="Georgia"/>
              <a:cs typeface="Georgia"/>
              <a:sym typeface="Georgia"/>
            </a:endParaRPr>
          </a:p>
          <a:p>
            <a:pPr indent="-304800" lvl="0" marL="965200" rtl="0" algn="l">
              <a:lnSpc>
                <a:spcPct val="115000"/>
              </a:lnSpc>
              <a:spcBef>
                <a:spcPts val="0"/>
              </a:spcBef>
              <a:spcAft>
                <a:spcPts val="0"/>
              </a:spcAft>
              <a:buClr>
                <a:srgbClr val="333333"/>
              </a:buClr>
              <a:buSzPts val="1200"/>
              <a:buFont typeface="Georgia"/>
              <a:buChar char="●"/>
            </a:pPr>
            <a:r>
              <a:rPr i="1" lang="en-US">
                <a:solidFill>
                  <a:srgbClr val="333333"/>
                </a:solidFill>
                <a:latin typeface="Georgia"/>
                <a:ea typeface="Georgia"/>
                <a:cs typeface="Georgia"/>
                <a:sym typeface="Georgia"/>
              </a:rPr>
              <a:t>Sometimes-first loyal friend, obedient, eager-to-please creature</a:t>
            </a:r>
            <a:endParaRPr i="1">
              <a:solidFill>
                <a:srgbClr val="333333"/>
              </a:solidFill>
              <a:latin typeface="Georgia"/>
              <a:ea typeface="Georgia"/>
              <a:cs typeface="Georgia"/>
              <a:sym typeface="Georgia"/>
            </a:endParaRPr>
          </a:p>
          <a:p>
            <a:pPr indent="-317500" lvl="0" marL="457200" rtl="0" algn="l">
              <a:lnSpc>
                <a:spcPct val="115000"/>
              </a:lnSpc>
              <a:spcBef>
                <a:spcPts val="0"/>
              </a:spcBef>
              <a:spcAft>
                <a:spcPts val="0"/>
              </a:spcAft>
              <a:buClr>
                <a:srgbClr val="333333"/>
              </a:buClr>
              <a:buSzPts val="1400"/>
              <a:buFont typeface="Georgia"/>
              <a:buChar char="-"/>
            </a:pPr>
            <a:r>
              <a:rPr i="1" lang="en-US">
                <a:solidFill>
                  <a:srgbClr val="333333"/>
                </a:solidFill>
                <a:latin typeface="Georgia"/>
                <a:ea typeface="Georgia"/>
                <a:cs typeface="Georgia"/>
                <a:sym typeface="Georgia"/>
              </a:rPr>
              <a:t>these basic experiences inform our understanding of what a dog is and its relationship to us. Many of our recollection and articulation of experiences involve language.</a:t>
            </a:r>
            <a:endParaRPr i="1">
              <a:solidFill>
                <a:srgbClr val="333333"/>
              </a:solidFill>
              <a:latin typeface="Georgia"/>
              <a:ea typeface="Georgia"/>
              <a:cs typeface="Georgia"/>
              <a:sym typeface="Georgia"/>
            </a:endParaRPr>
          </a:p>
          <a:p>
            <a:pPr indent="-317500" lvl="0" marL="457200" rtl="0" algn="l">
              <a:lnSpc>
                <a:spcPct val="115000"/>
              </a:lnSpc>
              <a:spcBef>
                <a:spcPts val="0"/>
              </a:spcBef>
              <a:spcAft>
                <a:spcPts val="0"/>
              </a:spcAft>
              <a:buClr>
                <a:srgbClr val="333333"/>
              </a:buClr>
              <a:buSzPts val="1400"/>
              <a:buFont typeface="Georgia"/>
              <a:buChar char="-"/>
            </a:pPr>
            <a:r>
              <a:rPr i="1" lang="en-US">
                <a:solidFill>
                  <a:srgbClr val="333333"/>
                </a:solidFill>
                <a:latin typeface="Georgia"/>
                <a:ea typeface="Georgia"/>
                <a:cs typeface="Georgia"/>
                <a:sym typeface="Georgia"/>
              </a:rPr>
              <a:t>This means we can enable processes in machines involving multiple modalities like in this case computer vision and NLP </a:t>
            </a:r>
            <a:endParaRPr i="1">
              <a:solidFill>
                <a:srgbClr val="333333"/>
              </a:solidFill>
              <a:latin typeface="Georgia"/>
              <a:ea typeface="Georgia"/>
              <a:cs typeface="Georgia"/>
              <a:sym typeface="Georgia"/>
            </a:endParaRPr>
          </a:p>
          <a:p>
            <a:pPr indent="0" lvl="0" marL="0" rtl="0" algn="l">
              <a:lnSpc>
                <a:spcPct val="115000"/>
              </a:lnSpc>
              <a:spcBef>
                <a:spcPts val="80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800"/>
              </a:spcAft>
              <a:buNone/>
            </a:pPr>
            <a:r>
              <a:t/>
            </a:r>
            <a:endParaRPr i="1" sz="1600">
              <a:solidFill>
                <a:srgbClr val="292929"/>
              </a:solidFill>
              <a:highlight>
                <a:srgbClr val="FFFFFF"/>
              </a:highlight>
              <a:latin typeface="Georgia"/>
              <a:ea typeface="Georgia"/>
              <a:cs typeface="Georgia"/>
              <a:sym typeface="Georgia"/>
            </a:endParaRPr>
          </a:p>
        </p:txBody>
      </p:sp>
      <p:sp>
        <p:nvSpPr>
          <p:cNvPr id="222" name="Google Shape;222;g8dba343097_0_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d53ca81ca_11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d53ca81ca_11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i="1" lang="en-US">
                <a:solidFill>
                  <a:srgbClr val="292929"/>
                </a:solidFill>
                <a:highlight>
                  <a:srgbClr val="FFFFFF"/>
                </a:highlight>
                <a:latin typeface="Georgia"/>
                <a:ea typeface="Georgia"/>
                <a:cs typeface="Georgia"/>
                <a:sym typeface="Georgia"/>
              </a:rPr>
              <a:t>Computer Vision allow us to building systems that can learn, infer and reason about the world from visual data alone. </a:t>
            </a:r>
            <a:endParaRPr i="1">
              <a:solidFill>
                <a:srgbClr val="292929"/>
              </a:solidFill>
              <a:highlight>
                <a:srgbClr val="FFFFFF"/>
              </a:highlight>
              <a:latin typeface="Georgia"/>
              <a:ea typeface="Georgia"/>
              <a:cs typeface="Georgia"/>
              <a:sym typeface="Georgia"/>
            </a:endParaRPr>
          </a:p>
          <a:p>
            <a:pPr indent="-304800" lvl="0" marL="457200" rtl="0" algn="l">
              <a:spcBef>
                <a:spcPts val="0"/>
              </a:spcBef>
              <a:spcAft>
                <a:spcPts val="0"/>
              </a:spcAft>
              <a:buSzPts val="1200"/>
              <a:buChar char="-"/>
            </a:pPr>
            <a:r>
              <a:rPr i="1" lang="en-US">
                <a:solidFill>
                  <a:srgbClr val="292929"/>
                </a:solidFill>
                <a:highlight>
                  <a:srgbClr val="FFFFFF"/>
                </a:highlight>
                <a:latin typeface="Georgia"/>
                <a:ea typeface="Georgia"/>
                <a:cs typeface="Georgia"/>
                <a:sym typeface="Georgia"/>
              </a:rPr>
              <a:t>what part does language play in the creation and recreation of intelligence?</a:t>
            </a:r>
            <a:endParaRPr i="1">
              <a:solidFill>
                <a:srgbClr val="292929"/>
              </a:solidFill>
              <a:highlight>
                <a:srgbClr val="FFFFFF"/>
              </a:highlight>
              <a:latin typeface="Georgia"/>
              <a:ea typeface="Georgia"/>
              <a:cs typeface="Georgia"/>
              <a:sym typeface="Georgia"/>
            </a:endParaRPr>
          </a:p>
          <a:p>
            <a:pPr indent="-304800" lvl="0" marL="457200" rtl="0" algn="l">
              <a:spcBef>
                <a:spcPts val="0"/>
              </a:spcBef>
              <a:spcAft>
                <a:spcPts val="0"/>
              </a:spcAft>
              <a:buClr>
                <a:srgbClr val="292929"/>
              </a:buClr>
              <a:buSzPts val="1200"/>
              <a:buFont typeface="Georgia"/>
              <a:buChar char="-"/>
            </a:pPr>
            <a:r>
              <a:rPr i="1" lang="en-US">
                <a:solidFill>
                  <a:srgbClr val="292929"/>
                </a:solidFill>
                <a:highlight>
                  <a:srgbClr val="FFFFFF"/>
                </a:highlight>
                <a:latin typeface="Georgia"/>
                <a:ea typeface="Georgia"/>
                <a:cs typeface="Georgia"/>
                <a:sym typeface="Georgia"/>
              </a:rPr>
              <a:t>We can at least say that vision and language are inextricably intertwined, from an evolutionary standpoint, with the human experience.</a:t>
            </a:r>
            <a:endParaRPr i="1">
              <a:solidFill>
                <a:srgbClr val="292929"/>
              </a:solidFill>
              <a:highlight>
                <a:srgbClr val="FFFFFF"/>
              </a:highlight>
              <a:latin typeface="Georgia"/>
              <a:ea typeface="Georgia"/>
              <a:cs typeface="Georgia"/>
              <a:sym typeface="Georgia"/>
            </a:endParaRPr>
          </a:p>
          <a:p>
            <a:pPr indent="-304800" lvl="0" marL="457200" rtl="0" algn="l">
              <a:spcBef>
                <a:spcPts val="0"/>
              </a:spcBef>
              <a:spcAft>
                <a:spcPts val="0"/>
              </a:spcAft>
              <a:buClr>
                <a:srgbClr val="292929"/>
              </a:buClr>
              <a:buSzPts val="1200"/>
              <a:buFont typeface="Georgia"/>
              <a:buChar char="-"/>
            </a:pPr>
            <a:r>
              <a:rPr i="1" lang="en-US">
                <a:solidFill>
                  <a:srgbClr val="333333"/>
                </a:solidFill>
                <a:latin typeface="Georgia"/>
                <a:ea typeface="Georgia"/>
                <a:cs typeface="Georgia"/>
                <a:sym typeface="Georgia"/>
              </a:rPr>
              <a:t>For instance, when the concept of a ‘dog’ is evoked in your mind, there are numerous different associations around the nexus of cat almost instantly. Such as:</a:t>
            </a:r>
            <a:endParaRPr i="1">
              <a:solidFill>
                <a:srgbClr val="333333"/>
              </a:solidFill>
              <a:latin typeface="Georgia"/>
              <a:ea typeface="Georgia"/>
              <a:cs typeface="Georgia"/>
              <a:sym typeface="Georgia"/>
            </a:endParaRPr>
          </a:p>
          <a:p>
            <a:pPr indent="-304800" lvl="0" marL="965200" rtl="0" algn="l">
              <a:lnSpc>
                <a:spcPct val="115000"/>
              </a:lnSpc>
              <a:spcBef>
                <a:spcPts val="0"/>
              </a:spcBef>
              <a:spcAft>
                <a:spcPts val="0"/>
              </a:spcAft>
              <a:buClr>
                <a:srgbClr val="333333"/>
              </a:buClr>
              <a:buSzPts val="1200"/>
              <a:buFont typeface="Georgia"/>
              <a:buChar char="●"/>
            </a:pPr>
            <a:r>
              <a:rPr i="1" lang="en-US">
                <a:solidFill>
                  <a:srgbClr val="333333"/>
                </a:solidFill>
                <a:latin typeface="Georgia"/>
                <a:ea typeface="Georgia"/>
                <a:cs typeface="Georgia"/>
                <a:sym typeface="Georgia"/>
              </a:rPr>
              <a:t>An image of a generic dog or a specific dog</a:t>
            </a:r>
            <a:endParaRPr i="1">
              <a:solidFill>
                <a:srgbClr val="333333"/>
              </a:solidFill>
              <a:latin typeface="Georgia"/>
              <a:ea typeface="Georgia"/>
              <a:cs typeface="Georgia"/>
              <a:sym typeface="Georgia"/>
            </a:endParaRPr>
          </a:p>
          <a:p>
            <a:pPr indent="-304800" lvl="0" marL="965200" rtl="0" algn="l">
              <a:lnSpc>
                <a:spcPct val="115000"/>
              </a:lnSpc>
              <a:spcBef>
                <a:spcPts val="0"/>
              </a:spcBef>
              <a:spcAft>
                <a:spcPts val="0"/>
              </a:spcAft>
              <a:buClr>
                <a:srgbClr val="333333"/>
              </a:buClr>
              <a:buSzPts val="1200"/>
              <a:buFont typeface="Georgia"/>
              <a:buChar char="●"/>
            </a:pPr>
            <a:r>
              <a:rPr i="1" lang="en-US">
                <a:solidFill>
                  <a:srgbClr val="333333"/>
                </a:solidFill>
                <a:latin typeface="Georgia"/>
                <a:ea typeface="Georgia"/>
                <a:cs typeface="Georgia"/>
                <a:sym typeface="Georgia"/>
              </a:rPr>
              <a:t>The sound “dog”</a:t>
            </a:r>
            <a:endParaRPr i="1">
              <a:solidFill>
                <a:srgbClr val="333333"/>
              </a:solidFill>
              <a:latin typeface="Georgia"/>
              <a:ea typeface="Georgia"/>
              <a:cs typeface="Georgia"/>
              <a:sym typeface="Georgia"/>
            </a:endParaRPr>
          </a:p>
          <a:p>
            <a:pPr indent="-304800" lvl="0" marL="965200" rtl="0" algn="l">
              <a:lnSpc>
                <a:spcPct val="115000"/>
              </a:lnSpc>
              <a:spcBef>
                <a:spcPts val="0"/>
              </a:spcBef>
              <a:spcAft>
                <a:spcPts val="0"/>
              </a:spcAft>
              <a:buClr>
                <a:srgbClr val="333333"/>
              </a:buClr>
              <a:buSzPts val="1200"/>
              <a:buFont typeface="Georgia"/>
              <a:buChar char="●"/>
            </a:pPr>
            <a:r>
              <a:rPr i="1" lang="en-US">
                <a:solidFill>
                  <a:srgbClr val="333333"/>
                </a:solidFill>
                <a:latin typeface="Georgia"/>
                <a:ea typeface="Georgia"/>
                <a:cs typeface="Georgia"/>
                <a:sym typeface="Georgia"/>
              </a:rPr>
              <a:t>The feeling of petting a dog</a:t>
            </a:r>
            <a:endParaRPr i="1">
              <a:solidFill>
                <a:srgbClr val="333333"/>
              </a:solidFill>
              <a:latin typeface="Georgia"/>
              <a:ea typeface="Georgia"/>
              <a:cs typeface="Georgia"/>
              <a:sym typeface="Georgia"/>
            </a:endParaRPr>
          </a:p>
          <a:p>
            <a:pPr indent="-304800" lvl="0" marL="965200" rtl="0" algn="l">
              <a:lnSpc>
                <a:spcPct val="115000"/>
              </a:lnSpc>
              <a:spcBef>
                <a:spcPts val="0"/>
              </a:spcBef>
              <a:spcAft>
                <a:spcPts val="0"/>
              </a:spcAft>
              <a:buClr>
                <a:srgbClr val="333333"/>
              </a:buClr>
              <a:buSzPts val="1200"/>
              <a:buFont typeface="Georgia"/>
              <a:buChar char="●"/>
            </a:pPr>
            <a:r>
              <a:rPr i="1" lang="en-US">
                <a:solidFill>
                  <a:srgbClr val="333333"/>
                </a:solidFill>
                <a:latin typeface="Georgia"/>
                <a:ea typeface="Georgia"/>
                <a:cs typeface="Georgia"/>
                <a:sym typeface="Georgia"/>
              </a:rPr>
              <a:t>The letters d, o, g</a:t>
            </a:r>
            <a:endParaRPr i="1">
              <a:solidFill>
                <a:srgbClr val="333333"/>
              </a:solidFill>
              <a:latin typeface="Georgia"/>
              <a:ea typeface="Georgia"/>
              <a:cs typeface="Georgia"/>
              <a:sym typeface="Georgia"/>
            </a:endParaRPr>
          </a:p>
          <a:p>
            <a:pPr indent="-304800" lvl="0" marL="965200" rtl="0" algn="l">
              <a:lnSpc>
                <a:spcPct val="115000"/>
              </a:lnSpc>
              <a:spcBef>
                <a:spcPts val="0"/>
              </a:spcBef>
              <a:spcAft>
                <a:spcPts val="0"/>
              </a:spcAft>
              <a:buClr>
                <a:srgbClr val="333333"/>
              </a:buClr>
              <a:buSzPts val="1200"/>
              <a:buFont typeface="Georgia"/>
              <a:buChar char="●"/>
            </a:pPr>
            <a:r>
              <a:rPr i="1" lang="en-US">
                <a:solidFill>
                  <a:srgbClr val="333333"/>
                </a:solidFill>
                <a:latin typeface="Georgia"/>
                <a:ea typeface="Georgia"/>
                <a:cs typeface="Georgia"/>
                <a:sym typeface="Georgia"/>
              </a:rPr>
              <a:t>Sometimes-first loyal friend, obedient, eager-to-please creature</a:t>
            </a:r>
            <a:endParaRPr i="1">
              <a:solidFill>
                <a:srgbClr val="333333"/>
              </a:solidFill>
              <a:latin typeface="Georgia"/>
              <a:ea typeface="Georgia"/>
              <a:cs typeface="Georgia"/>
              <a:sym typeface="Georgia"/>
            </a:endParaRPr>
          </a:p>
          <a:p>
            <a:pPr indent="-317500" lvl="0" marL="457200" rtl="0" algn="l">
              <a:lnSpc>
                <a:spcPct val="115000"/>
              </a:lnSpc>
              <a:spcBef>
                <a:spcPts val="0"/>
              </a:spcBef>
              <a:spcAft>
                <a:spcPts val="0"/>
              </a:spcAft>
              <a:buClr>
                <a:srgbClr val="333333"/>
              </a:buClr>
              <a:buSzPts val="1400"/>
              <a:buFont typeface="Georgia"/>
              <a:buChar char="-"/>
            </a:pPr>
            <a:r>
              <a:rPr i="1" lang="en-US">
                <a:solidFill>
                  <a:srgbClr val="333333"/>
                </a:solidFill>
                <a:latin typeface="Georgia"/>
                <a:ea typeface="Georgia"/>
                <a:cs typeface="Georgia"/>
                <a:sym typeface="Georgia"/>
              </a:rPr>
              <a:t>these basic experiences inform our understanding of what a dog is and its relationship to us. Many of our recollection and articulation of experiences involve language.</a:t>
            </a:r>
            <a:endParaRPr i="1">
              <a:solidFill>
                <a:srgbClr val="333333"/>
              </a:solidFill>
              <a:latin typeface="Georgia"/>
              <a:ea typeface="Georgia"/>
              <a:cs typeface="Georgia"/>
              <a:sym typeface="Georgia"/>
            </a:endParaRPr>
          </a:p>
          <a:p>
            <a:pPr indent="-317500" lvl="0" marL="457200" rtl="0" algn="l">
              <a:lnSpc>
                <a:spcPct val="115000"/>
              </a:lnSpc>
              <a:spcBef>
                <a:spcPts val="0"/>
              </a:spcBef>
              <a:spcAft>
                <a:spcPts val="0"/>
              </a:spcAft>
              <a:buClr>
                <a:srgbClr val="333333"/>
              </a:buClr>
              <a:buSzPts val="1400"/>
              <a:buFont typeface="Georgia"/>
              <a:buChar char="-"/>
            </a:pPr>
            <a:r>
              <a:rPr i="1" lang="en-US">
                <a:solidFill>
                  <a:srgbClr val="333333"/>
                </a:solidFill>
                <a:latin typeface="Georgia"/>
                <a:ea typeface="Georgia"/>
                <a:cs typeface="Georgia"/>
                <a:sym typeface="Georgia"/>
              </a:rPr>
              <a:t>This means we can enable processes in machines involving multiple modalities like in this case computer vision and NLP </a:t>
            </a:r>
            <a:endParaRPr i="1">
              <a:solidFill>
                <a:srgbClr val="333333"/>
              </a:solidFill>
              <a:latin typeface="Georgia"/>
              <a:ea typeface="Georgia"/>
              <a:cs typeface="Georgia"/>
              <a:sym typeface="Georgia"/>
            </a:endParaRPr>
          </a:p>
          <a:p>
            <a:pPr indent="0" lvl="0" marL="0" rtl="0" algn="l">
              <a:lnSpc>
                <a:spcPct val="115000"/>
              </a:lnSpc>
              <a:spcBef>
                <a:spcPts val="80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800"/>
              </a:spcAft>
              <a:buNone/>
            </a:pPr>
            <a:r>
              <a:t/>
            </a:r>
            <a:endParaRPr i="1" sz="1600">
              <a:solidFill>
                <a:srgbClr val="292929"/>
              </a:solidFill>
              <a:highlight>
                <a:srgbClr val="FFFFFF"/>
              </a:highlight>
              <a:latin typeface="Georgia"/>
              <a:ea typeface="Georgia"/>
              <a:cs typeface="Georgia"/>
              <a:sym typeface="Georgia"/>
            </a:endParaRPr>
          </a:p>
        </p:txBody>
      </p:sp>
      <p:sp>
        <p:nvSpPr>
          <p:cNvPr id="229" name="Google Shape;229;g8d53ca81ca_11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8dba34309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dba34309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1100">
              <a:latin typeface="Arial"/>
              <a:ea typeface="Arial"/>
              <a:cs typeface="Arial"/>
              <a:sym typeface="Arial"/>
            </a:endParaRPr>
          </a:p>
          <a:p>
            <a:pPr indent="-330200" lvl="0" marL="457200" rtl="0" algn="l">
              <a:lnSpc>
                <a:spcPct val="115000"/>
              </a:lnSpc>
              <a:spcBef>
                <a:spcPts val="0"/>
              </a:spcBef>
              <a:spcAft>
                <a:spcPts val="0"/>
              </a:spcAft>
              <a:buClr>
                <a:srgbClr val="292929"/>
              </a:buClr>
              <a:buSzPts val="1600"/>
              <a:buFont typeface="Georgia"/>
              <a:buChar char="-"/>
            </a:pPr>
            <a:r>
              <a:rPr lang="en-US" sz="1100">
                <a:highlight>
                  <a:srgbClr val="FFFFFF"/>
                </a:highlight>
                <a:latin typeface="Verdana"/>
                <a:ea typeface="Verdana"/>
                <a:cs typeface="Verdana"/>
                <a:sym typeface="Verdana"/>
              </a:rPr>
              <a:t>Approximately 7.5 million people in the United States have trouble using their voices. These could be growths or inflammation and swelling in the vocal cords due to illness, injury or cancer. It can also be medical conditions that affect the nerve that control vocal chords. Hearing loss that goes untreated in early stages also can affect the ability to speak.</a:t>
            </a:r>
            <a:endParaRPr sz="1100">
              <a:highlight>
                <a:srgbClr val="FFFFFF"/>
              </a:highlight>
              <a:latin typeface="Verdana"/>
              <a:ea typeface="Verdana"/>
              <a:cs typeface="Verdana"/>
              <a:sym typeface="Verdana"/>
            </a:endParaRPr>
          </a:p>
          <a:p>
            <a:pPr indent="-330200" lvl="0" marL="457200" rtl="0" algn="l">
              <a:lnSpc>
                <a:spcPct val="115000"/>
              </a:lnSpc>
              <a:spcBef>
                <a:spcPts val="0"/>
              </a:spcBef>
              <a:spcAft>
                <a:spcPts val="0"/>
              </a:spcAft>
              <a:buClr>
                <a:srgbClr val="292929"/>
              </a:buClr>
              <a:buSzPts val="1600"/>
              <a:buFont typeface="Georgia"/>
              <a:buChar char="-"/>
            </a:pPr>
            <a:r>
              <a:rPr lang="en-US" sz="1100">
                <a:highlight>
                  <a:srgbClr val="FFFFFF"/>
                </a:highlight>
                <a:latin typeface="Verdana"/>
                <a:ea typeface="Verdana"/>
                <a:cs typeface="Verdana"/>
                <a:sym typeface="Verdana"/>
              </a:rPr>
              <a:t>Disorders of the voice involve problems with pitch, loudness, and quality. Pitch is the highness or lowness of a sound based on the frequency of the sound waves. Loudness is the perceived volume (or amplitude) of the sound, while quality refers to the character or distinctive attributes of a sound. Many people who have normal speaking skills have great difficulty communicating when their vocal apparatus fails. </a:t>
            </a:r>
            <a:endParaRPr i="1" sz="1600">
              <a:solidFill>
                <a:srgbClr val="292929"/>
              </a:solidFill>
              <a:highlight>
                <a:srgbClr val="FFFFFF"/>
              </a:highlight>
              <a:latin typeface="Georgia"/>
              <a:ea typeface="Georgia"/>
              <a:cs typeface="Georgia"/>
              <a:sym typeface="Georgia"/>
            </a:endParaRPr>
          </a:p>
        </p:txBody>
      </p:sp>
      <p:sp>
        <p:nvSpPr>
          <p:cNvPr id="70" name="Google Shape;70;g8dba343097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8d4036e70a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d4036e70a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1100">
              <a:latin typeface="Arial"/>
              <a:ea typeface="Arial"/>
              <a:cs typeface="Arial"/>
              <a:sym typeface="Arial"/>
            </a:endParaRPr>
          </a:p>
          <a:p>
            <a:pPr indent="-304800" lvl="0" marL="457200" rtl="0" algn="l">
              <a:lnSpc>
                <a:spcPct val="115000"/>
              </a:lnSpc>
              <a:spcBef>
                <a:spcPts val="0"/>
              </a:spcBef>
              <a:spcAft>
                <a:spcPts val="0"/>
              </a:spcAft>
              <a:buClr>
                <a:srgbClr val="292929"/>
              </a:buClr>
              <a:buSzPts val="1200"/>
              <a:buChar char="-"/>
            </a:pPr>
            <a:r>
              <a:t/>
            </a:r>
            <a:endParaRPr>
              <a:solidFill>
                <a:srgbClr val="292929"/>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92929"/>
              </a:buClr>
              <a:buSzPts val="1200"/>
              <a:buChar char="-"/>
            </a:pPr>
            <a:r>
              <a:rPr lang="en-US">
                <a:solidFill>
                  <a:srgbClr val="292929"/>
                </a:solidFill>
                <a:highlight>
                  <a:srgbClr val="FFFFFF"/>
                </a:highlight>
                <a:latin typeface="Arial"/>
                <a:ea typeface="Arial"/>
                <a:cs typeface="Arial"/>
                <a:sym typeface="Arial"/>
              </a:rPr>
              <a:t>Complete loss of the natural voice directly affects the basic communication functions in daily life. </a:t>
            </a:r>
            <a:r>
              <a:rPr lang="en-US">
                <a:latin typeface="Arial"/>
                <a:ea typeface="Arial"/>
                <a:cs typeface="Arial"/>
                <a:sym typeface="Arial"/>
              </a:rPr>
              <a:t>Reconstructing the basic communication function is an important issue for these patients. </a:t>
            </a:r>
            <a:endParaRPr>
              <a:solidFill>
                <a:srgbClr val="292929"/>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92929"/>
              </a:buClr>
              <a:buSzPts val="1200"/>
              <a:buChar char="-"/>
            </a:pPr>
            <a:r>
              <a:rPr lang="en-US">
                <a:solidFill>
                  <a:srgbClr val="292929"/>
                </a:solidFill>
                <a:highlight>
                  <a:srgbClr val="FFFFFF"/>
                </a:highlight>
                <a:latin typeface="Arial"/>
                <a:ea typeface="Arial"/>
                <a:cs typeface="Arial"/>
                <a:sym typeface="Arial"/>
              </a:rPr>
              <a:t>When thinking about the rehab of the patient who has lost their voice, we need to keep a few factors in mind. The speech aid must adjust to the user’s lifestyle and must be a natural extension of them. It must be simple to use or easy to operate.</a:t>
            </a:r>
            <a:endParaRPr>
              <a:solidFill>
                <a:srgbClr val="292929"/>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92929"/>
              </a:buClr>
              <a:buSzPts val="1200"/>
              <a:buFont typeface="Georgia"/>
              <a:buChar char="-"/>
            </a:pPr>
            <a:r>
              <a:rPr lang="en-US">
                <a:solidFill>
                  <a:srgbClr val="292929"/>
                </a:solidFill>
                <a:highlight>
                  <a:srgbClr val="FFFFFF"/>
                </a:highlight>
                <a:latin typeface="Arial"/>
                <a:ea typeface="Arial"/>
                <a:cs typeface="Arial"/>
                <a:sym typeface="Arial"/>
              </a:rPr>
              <a:t>Artificial larynx device (</a:t>
            </a:r>
            <a:r>
              <a:rPr lang="en-US" u="sng">
                <a:solidFill>
                  <a:schemeClr val="hlink"/>
                </a:solidFill>
                <a:latin typeface="Arial"/>
                <a:ea typeface="Arial"/>
                <a:cs typeface="Arial"/>
                <a:sym typeface="Arial"/>
                <a:hlinkClick r:id="rId2"/>
              </a:rPr>
              <a:t>https://www.youtube.com/watch?v=AYydnhu6NbU</a:t>
            </a:r>
            <a:r>
              <a:rPr lang="en-US">
                <a:solidFill>
                  <a:srgbClr val="292929"/>
                </a:solidFill>
                <a:highlight>
                  <a:srgbClr val="FFFFFF"/>
                </a:highlight>
                <a:latin typeface="Arial"/>
                <a:ea typeface="Arial"/>
                <a:cs typeface="Arial"/>
                <a:sym typeface="Arial"/>
              </a:rPr>
              <a:t>)</a:t>
            </a:r>
            <a:endParaRPr>
              <a:solidFill>
                <a:srgbClr val="292929"/>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92929"/>
              </a:buClr>
              <a:buSzPts val="1200"/>
              <a:buChar char="-"/>
            </a:pPr>
            <a:r>
              <a:rPr lang="en-US" sz="1100">
                <a:solidFill>
                  <a:srgbClr val="292929"/>
                </a:solidFill>
                <a:latin typeface="Verdana"/>
                <a:ea typeface="Verdana"/>
                <a:cs typeface="Verdana"/>
                <a:sym typeface="Verdana"/>
              </a:rPr>
              <a:t>Now let us look at some of the solutions used by these patients today.</a:t>
            </a:r>
            <a:endParaRPr sz="1100">
              <a:solidFill>
                <a:srgbClr val="292929"/>
              </a:solidFill>
              <a:latin typeface="Verdana"/>
              <a:ea typeface="Verdana"/>
              <a:cs typeface="Verdana"/>
              <a:sym typeface="Verdana"/>
            </a:endParaRPr>
          </a:p>
          <a:p>
            <a:pPr indent="-304800" lvl="0" marL="457200" rtl="0" algn="l">
              <a:lnSpc>
                <a:spcPct val="115000"/>
              </a:lnSpc>
              <a:spcBef>
                <a:spcPts val="0"/>
              </a:spcBef>
              <a:spcAft>
                <a:spcPts val="0"/>
              </a:spcAft>
              <a:buClr>
                <a:srgbClr val="292929"/>
              </a:buClr>
              <a:buSzPts val="1200"/>
              <a:buChar char="-"/>
            </a:pPr>
            <a:r>
              <a:rPr lang="en-US" sz="1100">
                <a:solidFill>
                  <a:srgbClr val="292929"/>
                </a:solidFill>
                <a:latin typeface="Verdana"/>
                <a:ea typeface="Verdana"/>
                <a:cs typeface="Verdana"/>
                <a:sym typeface="Verdana"/>
              </a:rPr>
              <a:t>First one is an artificial larynx used by patients who have lost their voice due to laryngectomy.</a:t>
            </a:r>
            <a:r>
              <a:rPr lang="en-US">
                <a:solidFill>
                  <a:srgbClr val="292929"/>
                </a:solidFill>
                <a:latin typeface="Arial"/>
                <a:ea typeface="Arial"/>
                <a:cs typeface="Arial"/>
                <a:sym typeface="Arial"/>
              </a:rPr>
              <a:t>  </a:t>
            </a:r>
            <a:r>
              <a:rPr lang="en-US" sz="1100">
                <a:latin typeface="Verdana"/>
                <a:ea typeface="Verdana"/>
                <a:cs typeface="Verdana"/>
                <a:sym typeface="Verdana"/>
              </a:rPr>
              <a:t>The electrolarynx is an external device that induces vibration of oral cavity at a constant fundamental frequency. Muscles of articulation such as tongue and lips are, generally, intact after Laryngectomy and thus amenable to shaping the supplied vibration noise into understandable speech.</a:t>
            </a:r>
            <a:endParaRPr sz="1100">
              <a:latin typeface="Verdana"/>
              <a:ea typeface="Verdana"/>
              <a:cs typeface="Verdana"/>
              <a:sym typeface="Verdana"/>
            </a:endParaRPr>
          </a:p>
          <a:p>
            <a:pPr indent="0" lvl="0" marL="457200" rtl="0" algn="l">
              <a:lnSpc>
                <a:spcPct val="115000"/>
              </a:lnSpc>
              <a:spcBef>
                <a:spcPts val="0"/>
              </a:spcBef>
              <a:spcAft>
                <a:spcPts val="0"/>
              </a:spcAft>
              <a:buNone/>
            </a:pPr>
            <a:r>
              <a:t/>
            </a:r>
            <a:endParaRPr>
              <a:solidFill>
                <a:srgbClr val="292929"/>
              </a:solidFill>
              <a:latin typeface="Arial"/>
              <a:ea typeface="Arial"/>
              <a:cs typeface="Arial"/>
              <a:sym typeface="Arial"/>
            </a:endParaRPr>
          </a:p>
        </p:txBody>
      </p:sp>
      <p:sp>
        <p:nvSpPr>
          <p:cNvPr id="77" name="Google Shape;77;g8d4036e70a_0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8dba343097_0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dba343097_0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SzPts val="1100"/>
              <a:buChar char="-"/>
            </a:pPr>
            <a:r>
              <a:rPr lang="en-US" sz="1100">
                <a:latin typeface="Verdana"/>
                <a:ea typeface="Verdana"/>
                <a:cs typeface="Verdana"/>
                <a:sym typeface="Verdana"/>
              </a:rPr>
              <a:t>The newer innovations focus on silent speech recognition. With patients that have a functional larynx the digital recognitions rates of the spoken words using laryngeal EMG are as high as 90% but they suffer from ambient noise. Instead other innovation focus on articulatory tract such as mouth, tongue and palate movements of the patients. Subvocal recognition uses human silent reading nerve signals in the throat that control the speech and digitize it using the button sized sensors.</a:t>
            </a:r>
            <a:endParaRPr sz="1100">
              <a:latin typeface="Verdana"/>
              <a:ea typeface="Verdana"/>
              <a:cs typeface="Verdana"/>
              <a:sym typeface="Verdana"/>
            </a:endParaRPr>
          </a:p>
          <a:p>
            <a:pPr indent="-298450" lvl="0" marL="457200" rtl="0" algn="l">
              <a:lnSpc>
                <a:spcPct val="115000"/>
              </a:lnSpc>
              <a:spcBef>
                <a:spcPts val="0"/>
              </a:spcBef>
              <a:spcAft>
                <a:spcPts val="0"/>
              </a:spcAft>
              <a:buSzPts val="1100"/>
              <a:buChar char="-"/>
            </a:pPr>
            <a:r>
              <a:rPr lang="en-US" sz="1100">
                <a:latin typeface="Verdana"/>
                <a:ea typeface="Verdana"/>
                <a:cs typeface="Verdana"/>
                <a:sym typeface="Verdana"/>
              </a:rPr>
              <a:t>Delsys surface electromyography (sEMG) signals records from the muscles of the face and neck recognize and uses an algorithm to recognize isolated words and uses a grammar model to make sentences. It uses a phoneme-based model for untrained words.</a:t>
            </a:r>
            <a:endParaRPr sz="1100">
              <a:latin typeface="Verdana"/>
              <a:ea typeface="Verdana"/>
              <a:cs typeface="Verdana"/>
              <a:sym typeface="Verdana"/>
            </a:endParaRPr>
          </a:p>
          <a:p>
            <a:pPr indent="-298450" lvl="0" marL="457200" rtl="0" algn="l">
              <a:lnSpc>
                <a:spcPct val="115000"/>
              </a:lnSpc>
              <a:spcBef>
                <a:spcPts val="0"/>
              </a:spcBef>
              <a:spcAft>
                <a:spcPts val="0"/>
              </a:spcAft>
              <a:buSzPts val="1100"/>
              <a:buChar char="-"/>
            </a:pPr>
            <a:r>
              <a:rPr lang="en-US" sz="1100">
                <a:latin typeface="Verdana"/>
                <a:ea typeface="Verdana"/>
                <a:cs typeface="Verdana"/>
                <a:sym typeface="Verdana"/>
              </a:rPr>
              <a:t>The latest Alterego my MIT labs use a similar sEMG solution with an aural feedback to the user which makes in private and personal.</a:t>
            </a:r>
            <a:endParaRPr sz="1100">
              <a:latin typeface="Verdana"/>
              <a:ea typeface="Verdana"/>
              <a:cs typeface="Verdana"/>
              <a:sym typeface="Verdana"/>
            </a:endParaRPr>
          </a:p>
          <a:p>
            <a:pPr indent="0" lvl="0" marL="45720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800"/>
              </a:spcAft>
              <a:buNone/>
            </a:pPr>
            <a:r>
              <a:t/>
            </a:r>
            <a:endParaRPr i="1" sz="1600">
              <a:solidFill>
                <a:srgbClr val="292929"/>
              </a:solidFill>
              <a:highlight>
                <a:srgbClr val="FFFFFF"/>
              </a:highlight>
              <a:latin typeface="Georgia"/>
              <a:ea typeface="Georgia"/>
              <a:cs typeface="Georgia"/>
              <a:sym typeface="Georgia"/>
            </a:endParaRPr>
          </a:p>
        </p:txBody>
      </p:sp>
      <p:sp>
        <p:nvSpPr>
          <p:cNvPr id="85" name="Google Shape;85;g8dba343097_0_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d4036e70a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d4036e70a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SzPts val="1400"/>
              <a:buChar char="-"/>
            </a:pPr>
            <a:r>
              <a:rPr lang="en-US" sz="1100">
                <a:latin typeface="Verdana"/>
                <a:ea typeface="Verdana"/>
                <a:cs typeface="Verdana"/>
                <a:sym typeface="Verdana"/>
              </a:rPr>
              <a:t>The current solutions discussed have several drawbacks. For example, the drawback of electrolarynx devices includes a mechanical hum radiating from the device that is not filtered by the vocal tract and instead is perceived directly by the listener. Some noise reduction techniques have been developed over the years to reduce this noise and give the human voice richer intonation instead of a robotic monotone.</a:t>
            </a:r>
            <a:endParaRPr sz="1100">
              <a:latin typeface="Verdana"/>
              <a:ea typeface="Verdana"/>
              <a:cs typeface="Verdana"/>
              <a:sym typeface="Verdana"/>
            </a:endParaRPr>
          </a:p>
          <a:p>
            <a:pPr indent="-317500" lvl="0" marL="457200" rtl="0" algn="l">
              <a:lnSpc>
                <a:spcPct val="115000"/>
              </a:lnSpc>
              <a:spcBef>
                <a:spcPts val="0"/>
              </a:spcBef>
              <a:spcAft>
                <a:spcPts val="0"/>
              </a:spcAft>
              <a:buSzPts val="1400"/>
              <a:buChar char="-"/>
            </a:pPr>
            <a:r>
              <a:rPr lang="en-US" sz="1100">
                <a:latin typeface="Verdana"/>
                <a:ea typeface="Verdana"/>
                <a:cs typeface="Verdana"/>
                <a:sym typeface="Verdana"/>
              </a:rPr>
              <a:t>It’s also not very easy to use and those that involve inserting the tube in the mouth can be unhygienic.</a:t>
            </a:r>
            <a:endParaRPr sz="1100">
              <a:latin typeface="Verdana"/>
              <a:ea typeface="Verdana"/>
              <a:cs typeface="Verdana"/>
              <a:sym typeface="Verdana"/>
            </a:endParaRPr>
          </a:p>
          <a:p>
            <a:pPr indent="-317500" lvl="0" marL="457200" rtl="0" algn="l">
              <a:lnSpc>
                <a:spcPct val="115000"/>
              </a:lnSpc>
              <a:spcBef>
                <a:spcPts val="0"/>
              </a:spcBef>
              <a:spcAft>
                <a:spcPts val="0"/>
              </a:spcAft>
              <a:buSzPts val="1400"/>
              <a:buChar char="-"/>
            </a:pPr>
            <a:r>
              <a:rPr lang="en-US" sz="1100">
                <a:latin typeface="Verdana"/>
                <a:ea typeface="Verdana"/>
                <a:cs typeface="Verdana"/>
                <a:sym typeface="Verdana"/>
              </a:rPr>
              <a:t>On the other hand, wearable solutions are complex and the technology that picks up signals using surface EMG can be susceptible to ambient noise.</a:t>
            </a:r>
            <a:endParaRPr sz="1100">
              <a:latin typeface="Verdana"/>
              <a:ea typeface="Verdana"/>
              <a:cs typeface="Verdana"/>
              <a:sym typeface="Verdana"/>
            </a:endParaRPr>
          </a:p>
          <a:p>
            <a:pPr indent="-317500" lvl="0" marL="457200" rtl="0" algn="l">
              <a:lnSpc>
                <a:spcPct val="115000"/>
              </a:lnSpc>
              <a:spcBef>
                <a:spcPts val="0"/>
              </a:spcBef>
              <a:spcAft>
                <a:spcPts val="0"/>
              </a:spcAft>
              <a:buSzPts val="1400"/>
              <a:buChar char="-"/>
            </a:pPr>
            <a:r>
              <a:rPr lang="en-US" sz="1100">
                <a:latin typeface="Verdana"/>
                <a:ea typeface="Verdana"/>
                <a:cs typeface="Verdana"/>
                <a:sym typeface="Verdana"/>
              </a:rPr>
              <a:t>So that leaves us with a new approach using image processing of lip movement. This is what we wanted to explore. Next Karthik will explain the details of our exploration and selection of our approach.</a:t>
            </a:r>
            <a:endParaRPr sz="1100">
              <a:latin typeface="Verdana"/>
              <a:ea typeface="Verdana"/>
              <a:cs typeface="Verdana"/>
              <a:sym typeface="Verdana"/>
            </a:endParaRPr>
          </a:p>
          <a:p>
            <a:pPr indent="-298450" lvl="0" marL="457200" rtl="0" algn="l">
              <a:lnSpc>
                <a:spcPct val="115000"/>
              </a:lnSpc>
              <a:spcBef>
                <a:spcPts val="0"/>
              </a:spcBef>
              <a:spcAft>
                <a:spcPts val="0"/>
              </a:spcAft>
              <a:buClr>
                <a:srgbClr val="292929"/>
              </a:buClr>
              <a:buSzPts val="1100"/>
              <a:buFont typeface="Verdana"/>
              <a:buChar char="-"/>
            </a:pPr>
            <a:r>
              <a:t/>
            </a:r>
            <a:endParaRPr sz="1100">
              <a:solidFill>
                <a:srgbClr val="292929"/>
              </a:solidFill>
              <a:latin typeface="Verdana"/>
              <a:ea typeface="Verdana"/>
              <a:cs typeface="Verdana"/>
              <a:sym typeface="Verdana"/>
            </a:endParaRPr>
          </a:p>
          <a:p>
            <a:pPr indent="0" lvl="0" marL="0" rtl="0" algn="l">
              <a:lnSpc>
                <a:spcPct val="115000"/>
              </a:lnSpc>
              <a:spcBef>
                <a:spcPts val="0"/>
              </a:spcBef>
              <a:spcAft>
                <a:spcPts val="0"/>
              </a:spcAft>
              <a:buNone/>
            </a:pPr>
            <a:r>
              <a:t/>
            </a:r>
            <a:endParaRPr sz="1100">
              <a:latin typeface="Verdana"/>
              <a:ea typeface="Verdana"/>
              <a:cs typeface="Verdana"/>
              <a:sym typeface="Verdana"/>
            </a:endParaRPr>
          </a:p>
        </p:txBody>
      </p:sp>
      <p:sp>
        <p:nvSpPr>
          <p:cNvPr id="98" name="Google Shape;98;g8d4036e70a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8dba343097_0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8dba343097_0_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i="1" lang="en-US" sz="1900">
                <a:solidFill>
                  <a:srgbClr val="292929"/>
                </a:solidFill>
                <a:highlight>
                  <a:srgbClr val="FFFFFF"/>
                </a:highlight>
                <a:latin typeface="Georgia"/>
                <a:ea typeface="Georgia"/>
                <a:cs typeface="Georgia"/>
                <a:sym typeface="Georgia"/>
              </a:rPr>
              <a:t>[1] Use of visemes from still images to predict the output text. Pros: smaller classification problem; Cons no temporal connectivity;</a:t>
            </a:r>
            <a:endParaRPr i="1" sz="1900">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i="1" lang="en-US" sz="1900">
                <a:solidFill>
                  <a:srgbClr val="292929"/>
                </a:solidFill>
                <a:highlight>
                  <a:srgbClr val="FFFFFF"/>
                </a:highlight>
                <a:latin typeface="Georgia"/>
                <a:ea typeface="Georgia"/>
                <a:cs typeface="Georgia"/>
                <a:sym typeface="Georgia"/>
              </a:rPr>
              <a:t>[2] sequence of images to predict characters. The method uses a self attention model and CTC classification to help with training on datasets w/o supervised labeling of characters. Additionally language models can be used to augment the output probabilities</a:t>
            </a:r>
            <a:endParaRPr i="1" sz="1900">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i="1" lang="en-US" sz="1900">
                <a:solidFill>
                  <a:srgbClr val="292929"/>
                </a:solidFill>
                <a:highlight>
                  <a:srgbClr val="FFFFFF"/>
                </a:highlight>
                <a:latin typeface="Georgia"/>
                <a:ea typeface="Georgia"/>
                <a:cs typeface="Georgia"/>
                <a:sym typeface="Georgia"/>
              </a:rPr>
              <a:t>[3] Use word recognition instead of character. Uses an LSTM but was trained on a very small dataset. LSTM has issues with train times on large train datsets</a:t>
            </a:r>
            <a:endParaRPr i="1" sz="2300">
              <a:solidFill>
                <a:srgbClr val="292929"/>
              </a:solidFill>
              <a:highlight>
                <a:srgbClr val="FFFFFF"/>
              </a:highlight>
              <a:latin typeface="Georgia"/>
              <a:ea typeface="Georgia"/>
              <a:cs typeface="Georgia"/>
              <a:sym typeface="Georgia"/>
            </a:endParaRPr>
          </a:p>
        </p:txBody>
      </p:sp>
      <p:sp>
        <p:nvSpPr>
          <p:cNvPr id="105" name="Google Shape;105;g8dba343097_0_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8d53ca81ca_3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d53ca81ca_3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i="1" lang="en-US" sz="2100">
                <a:solidFill>
                  <a:srgbClr val="292929"/>
                </a:solidFill>
                <a:highlight>
                  <a:srgbClr val="FFFFFF"/>
                </a:highlight>
                <a:latin typeface="Georgia"/>
                <a:ea typeface="Georgia"/>
                <a:cs typeface="Georgia"/>
                <a:sym typeface="Georgia"/>
              </a:rPr>
              <a:t>There are a few datasets built towards visual speech recognition. The most comprehensive ones are those put together by researchers in oxford. They have annotated words/sentences from BBC and a few TED talks. The main drawback of these datasets are the localized nature of the train samples. For example, BBC videos mainly feature british news and media personalities possibly introducing bias in the model (</a:t>
            </a:r>
            <a:r>
              <a:rPr lang="en-US" sz="2000" u="sng">
                <a:solidFill>
                  <a:schemeClr val="hlink"/>
                </a:solidFill>
                <a:latin typeface="Arial"/>
                <a:ea typeface="Arial"/>
                <a:cs typeface="Arial"/>
                <a:sym typeface="Arial"/>
                <a:hlinkClick r:id="rId2"/>
              </a:rPr>
              <a:t>https://www.robots.ox.ac.uk/~vgg/data/lip_reading/visualisation.htm</a:t>
            </a:r>
            <a:r>
              <a:rPr lang="en-US" sz="2000">
                <a:latin typeface="Arial"/>
                <a:ea typeface="Arial"/>
                <a:cs typeface="Arial"/>
                <a:sym typeface="Arial"/>
              </a:rPr>
              <a:t>)</a:t>
            </a:r>
            <a:endParaRPr sz="2000">
              <a:latin typeface="Arial"/>
              <a:ea typeface="Arial"/>
              <a:cs typeface="Arial"/>
              <a:sym typeface="Arial"/>
            </a:endParaRPr>
          </a:p>
          <a:p>
            <a:pPr indent="0" lvl="0" marL="0" rtl="0" algn="l">
              <a:lnSpc>
                <a:spcPct val="115000"/>
              </a:lnSpc>
              <a:spcBef>
                <a:spcPts val="0"/>
              </a:spcBef>
              <a:spcAft>
                <a:spcPts val="800"/>
              </a:spcAft>
              <a:buNone/>
            </a:pPr>
            <a:r>
              <a:t/>
            </a:r>
            <a:endParaRPr i="1" sz="1600">
              <a:solidFill>
                <a:srgbClr val="292929"/>
              </a:solidFill>
              <a:highlight>
                <a:srgbClr val="FFFFFF"/>
              </a:highlight>
              <a:latin typeface="Georgia"/>
              <a:ea typeface="Georgia"/>
              <a:cs typeface="Georgia"/>
              <a:sym typeface="Georgia"/>
            </a:endParaRPr>
          </a:p>
        </p:txBody>
      </p:sp>
      <p:sp>
        <p:nvSpPr>
          <p:cNvPr id="114" name="Google Shape;114;g8d53ca81ca_3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8d53ca81ca_3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8d53ca81ca_3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i="1" lang="en-US">
                <a:solidFill>
                  <a:srgbClr val="292929"/>
                </a:solidFill>
                <a:highlight>
                  <a:srgbClr val="FFFFFF"/>
                </a:highlight>
                <a:latin typeface="Georgia"/>
                <a:ea typeface="Georgia"/>
                <a:cs typeface="Georgia"/>
                <a:sym typeface="Georgia"/>
              </a:rPr>
              <a:t>Visual frontend decoder takes in images resized to 224 x 224 @ 25 frames per sec. The images are center-cropped to 112 x 112. A bunch of 5 frames are passed into the 3D resnet CNN . T x H x W is condensed to T x H/32 x W/32 x 512 tensor, and then average pooled into a T x 512 vector. Temporal resolution is maintained. This resultant vector goes through a self attention network to produce an encoded vector. The encoded vector then passed through another self attention network. The final layer is a softmax layer that results in posterior probabilities of each character (A-Z, 0 to 9, ‘ ‘,’’’, ‘&lt;EOS&gt;). 37M trainable parameters</a:t>
            </a:r>
            <a:endParaRPr i="1" sz="1600">
              <a:solidFill>
                <a:srgbClr val="292929"/>
              </a:solidFill>
              <a:highlight>
                <a:srgbClr val="FFFFFF"/>
              </a:highlight>
              <a:latin typeface="Georgia"/>
              <a:ea typeface="Georgia"/>
              <a:cs typeface="Georgia"/>
              <a:sym typeface="Georgia"/>
            </a:endParaRPr>
          </a:p>
        </p:txBody>
      </p:sp>
      <p:sp>
        <p:nvSpPr>
          <p:cNvPr id="122" name="Google Shape;122;g8d53ca81ca_3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8dba343097_0_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dba343097_0_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SzPts val="1100"/>
              <a:buFont typeface="Arial"/>
              <a:buChar char="-"/>
            </a:pPr>
            <a:r>
              <a:rPr i="1" lang="en-US">
                <a:solidFill>
                  <a:srgbClr val="292929"/>
                </a:solidFill>
                <a:highlight>
                  <a:srgbClr val="FFFFFF"/>
                </a:highlight>
                <a:latin typeface="Georgia"/>
                <a:ea typeface="Georgia"/>
                <a:cs typeface="Georgia"/>
                <a:sym typeface="Georgia"/>
              </a:rPr>
              <a:t>Key aspect of the training routine is the use of curriculum training. The network is trained sequentially using (</a:t>
            </a:r>
            <a:r>
              <a:rPr i="1" lang="en-US" sz="1050">
                <a:solidFill>
                  <a:srgbClr val="24292E"/>
                </a:solidFill>
                <a:highlight>
                  <a:srgbClr val="FFFFFF"/>
                </a:highlight>
                <a:latin typeface="Arial"/>
                <a:ea typeface="Arial"/>
                <a:cs typeface="Arial"/>
                <a:sym typeface="Arial"/>
              </a:rPr>
              <a:t>1,2,3,5,7,9,13,17,21,29,37). The pretraining at each step is run until WER stabilizes/saturates. The pretrained model is then used as a initial checkpoint for the next stage of curriculum training. The process is repeated 11 times. It approx takes 11 days to complete this and a further 3-4 hours on full training. The training was carried out on P100 ibm cloud workstations.</a:t>
            </a:r>
            <a:endParaRPr i="1" sz="1050">
              <a:solidFill>
                <a:srgbClr val="24292E"/>
              </a:solidFill>
              <a:highlight>
                <a:srgbClr val="FFFFFF"/>
              </a:highlight>
              <a:latin typeface="Arial"/>
              <a:ea typeface="Arial"/>
              <a:cs typeface="Arial"/>
              <a:sym typeface="Arial"/>
            </a:endParaRPr>
          </a:p>
          <a:p>
            <a:pPr indent="-295275" lvl="0" marL="457200" rtl="0" algn="l">
              <a:lnSpc>
                <a:spcPct val="115000"/>
              </a:lnSpc>
              <a:spcBef>
                <a:spcPts val="0"/>
              </a:spcBef>
              <a:spcAft>
                <a:spcPts val="0"/>
              </a:spcAft>
              <a:buClr>
                <a:srgbClr val="24292E"/>
              </a:buClr>
              <a:buSzPts val="1050"/>
              <a:buFont typeface="Arial"/>
              <a:buChar char="-"/>
            </a:pPr>
            <a:r>
              <a:rPr i="1" lang="en-US" sz="1050">
                <a:solidFill>
                  <a:srgbClr val="24292E"/>
                </a:solidFill>
                <a:highlight>
                  <a:srgbClr val="FFFFFF"/>
                </a:highlight>
                <a:latin typeface="Arial"/>
                <a:ea typeface="Arial"/>
                <a:cs typeface="Arial"/>
                <a:sym typeface="Arial"/>
              </a:rPr>
              <a:t>A WER of 57% was achieved on LRS2 test dataset. Human’s end up with a WER of 88%. This is quite a difficult task where the ML models far outperform humans. Usually in computer vision problems, it’s mostly the other way around. Using just audio to predict the phonemes is reasonably good @ 7% error rate.</a:t>
            </a:r>
            <a:endParaRPr i="1" sz="1050">
              <a:solidFill>
                <a:srgbClr val="24292E"/>
              </a:solidFill>
              <a:highlight>
                <a:srgbClr val="FFFFFF"/>
              </a:highlight>
              <a:latin typeface="Arial"/>
              <a:ea typeface="Arial"/>
              <a:cs typeface="Arial"/>
              <a:sym typeface="Arial"/>
            </a:endParaRPr>
          </a:p>
          <a:p>
            <a:pPr indent="0" lvl="0" marL="0" rtl="0" algn="l">
              <a:lnSpc>
                <a:spcPct val="115000"/>
              </a:lnSpc>
              <a:spcBef>
                <a:spcPts val="0"/>
              </a:spcBef>
              <a:spcAft>
                <a:spcPts val="800"/>
              </a:spcAft>
              <a:buNone/>
            </a:pPr>
            <a:r>
              <a:t/>
            </a:r>
            <a:endParaRPr i="1" sz="1600">
              <a:solidFill>
                <a:srgbClr val="292929"/>
              </a:solidFill>
              <a:highlight>
                <a:srgbClr val="FFFFFF"/>
              </a:highlight>
              <a:latin typeface="Georgia"/>
              <a:ea typeface="Georgia"/>
              <a:cs typeface="Georgia"/>
              <a:sym typeface="Georgia"/>
            </a:endParaRPr>
          </a:p>
        </p:txBody>
      </p:sp>
      <p:sp>
        <p:nvSpPr>
          <p:cNvPr id="140" name="Google Shape;140;g8dba343097_0_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ection Header">
  <p:cSld name="3_Section Header">
    <p:spTree>
      <p:nvGrpSpPr>
        <p:cNvPr id="54" name="Shape 54"/>
        <p:cNvGrpSpPr/>
        <p:nvPr/>
      </p:nvGrpSpPr>
      <p:grpSpPr>
        <a:xfrm>
          <a:off x="0" y="0"/>
          <a:ext cx="0" cy="0"/>
          <a:chOff x="0" y="0"/>
          <a:chExt cx="0" cy="0"/>
        </a:xfrm>
      </p:grpSpPr>
      <p:pic>
        <p:nvPicPr>
          <p:cNvPr descr="bgrd_ppt5.eps" id="55" name="Google Shape;55;p13"/>
          <p:cNvPicPr preferRelativeResize="0"/>
          <p:nvPr/>
        </p:nvPicPr>
        <p:blipFill rotWithShape="1">
          <a:blip r:embed="rId2">
            <a:alphaModFix/>
          </a:blip>
          <a:srcRect b="0" l="0" r="0" t="0"/>
          <a:stretch/>
        </p:blipFill>
        <p:spPr>
          <a:xfrm>
            <a:off x="0" y="0"/>
            <a:ext cx="9143999" cy="6858001"/>
          </a:xfrm>
          <a:prstGeom prst="rect">
            <a:avLst/>
          </a:prstGeom>
          <a:noFill/>
          <a:ln>
            <a:noFill/>
          </a:ln>
        </p:spPr>
      </p:pic>
      <p:sp>
        <p:nvSpPr>
          <p:cNvPr id="56" name="Google Shape;56;p13"/>
          <p:cNvSpPr txBox="1"/>
          <p:nvPr/>
        </p:nvSpPr>
        <p:spPr>
          <a:xfrm>
            <a:off x="685800" y="1534695"/>
            <a:ext cx="7772400" cy="199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3262"/>
              </a:buClr>
              <a:buSzPts val="5500"/>
              <a:buFont typeface="Arial"/>
              <a:buNone/>
            </a:pPr>
            <a:r>
              <a:t/>
            </a:r>
            <a:endParaRPr b="1" i="0" sz="5500" cap="none">
              <a:solidFill>
                <a:srgbClr val="003262"/>
              </a:solidFill>
              <a:latin typeface="Merriweather Sans"/>
              <a:ea typeface="Merriweather Sans"/>
              <a:cs typeface="Merriweather Sans"/>
              <a:sym typeface="Merriweather Sans"/>
            </a:endParaRPr>
          </a:p>
        </p:txBody>
      </p:sp>
      <p:sp>
        <p:nvSpPr>
          <p:cNvPr id="57" name="Google Shape;57;p13"/>
          <p:cNvSpPr txBox="1"/>
          <p:nvPr>
            <p:ph idx="1" type="subTitle"/>
          </p:nvPr>
        </p:nvSpPr>
        <p:spPr>
          <a:xfrm>
            <a:off x="685800" y="3320213"/>
            <a:ext cx="6400800" cy="1113600"/>
          </a:xfrm>
          <a:prstGeom prst="rect">
            <a:avLst/>
          </a:prstGeom>
          <a:noFill/>
          <a:ln>
            <a:noFill/>
          </a:ln>
        </p:spPr>
        <p:txBody>
          <a:bodyPr anchorCtr="0" anchor="t" bIns="45700" lIns="91425" spcFirstLastPara="1" rIns="91425" wrap="square" tIns="45700">
            <a:noAutofit/>
          </a:bodyPr>
          <a:lstStyle>
            <a:lvl1pPr lvl="0" marR="0" rtl="0" algn="l">
              <a:spcBef>
                <a:spcPts val="440"/>
              </a:spcBef>
              <a:spcAft>
                <a:spcPts val="0"/>
              </a:spcAft>
              <a:buClr>
                <a:srgbClr val="003262"/>
              </a:buClr>
              <a:buSzPts val="2200"/>
              <a:buFont typeface="Arial"/>
              <a:buNone/>
              <a:defRPr b="0" i="0" sz="2200" u="none" cap="none" strike="noStrike">
                <a:solidFill>
                  <a:srgbClr val="003262"/>
                </a:solidFill>
                <a:latin typeface="Arial"/>
                <a:ea typeface="Arial"/>
                <a:cs typeface="Arial"/>
                <a:sym typeface="Arial"/>
              </a:defRPr>
            </a:lvl1pPr>
            <a:lvl2pPr lvl="1" marR="0" rtl="0" algn="ctr">
              <a:spcBef>
                <a:spcPts val="1600"/>
              </a:spcBef>
              <a:spcAft>
                <a:spcPts val="0"/>
              </a:spcAft>
              <a:buClr>
                <a:srgbClr val="888888"/>
              </a:buClr>
              <a:buSzPts val="2000"/>
              <a:buFont typeface="Arial"/>
              <a:buNone/>
              <a:defRPr b="0" i="0" sz="2000" u="none" cap="none" strike="noStrike">
                <a:solidFill>
                  <a:srgbClr val="888888"/>
                </a:solidFill>
                <a:latin typeface="Merriweather Sans"/>
                <a:ea typeface="Merriweather Sans"/>
                <a:cs typeface="Merriweather Sans"/>
                <a:sym typeface="Merriweather Sans"/>
              </a:defRPr>
            </a:lvl2pPr>
            <a:lvl3pPr lvl="2" marR="0" rtl="0" algn="ctr">
              <a:spcBef>
                <a:spcPts val="1600"/>
              </a:spcBef>
              <a:spcAft>
                <a:spcPts val="0"/>
              </a:spcAft>
              <a:buClr>
                <a:srgbClr val="888888"/>
              </a:buClr>
              <a:buSzPts val="1800"/>
              <a:buFont typeface="Arial"/>
              <a:buNone/>
              <a:defRPr b="0" i="0" sz="1800" u="none" cap="none" strike="noStrike">
                <a:solidFill>
                  <a:srgbClr val="888888"/>
                </a:solidFill>
                <a:latin typeface="Merriweather Sans"/>
                <a:ea typeface="Merriweather Sans"/>
                <a:cs typeface="Merriweather Sans"/>
                <a:sym typeface="Merriweather Sans"/>
              </a:defRPr>
            </a:lvl3pPr>
            <a:lvl4pPr lvl="3" marR="0" rtl="0" algn="ctr">
              <a:spcBef>
                <a:spcPts val="1600"/>
              </a:spcBef>
              <a:spcAft>
                <a:spcPts val="0"/>
              </a:spcAft>
              <a:buClr>
                <a:srgbClr val="888888"/>
              </a:buClr>
              <a:buSzPts val="1600"/>
              <a:buFont typeface="Arial"/>
              <a:buNone/>
              <a:defRPr b="0" i="0" sz="1600" u="none" cap="none" strike="noStrike">
                <a:solidFill>
                  <a:srgbClr val="888888"/>
                </a:solidFill>
                <a:latin typeface="Merriweather Sans"/>
                <a:ea typeface="Merriweather Sans"/>
                <a:cs typeface="Merriweather Sans"/>
                <a:sym typeface="Merriweather Sans"/>
              </a:defRPr>
            </a:lvl4pPr>
            <a:lvl5pPr lvl="4" marR="0" rtl="0" algn="ctr">
              <a:spcBef>
                <a:spcPts val="1600"/>
              </a:spcBef>
              <a:spcAft>
                <a:spcPts val="0"/>
              </a:spcAft>
              <a:buClr>
                <a:srgbClr val="888888"/>
              </a:buClr>
              <a:buSzPts val="1400"/>
              <a:buFont typeface="Arial"/>
              <a:buNone/>
              <a:defRPr b="0" i="0" sz="1400" u="none" cap="none" strike="noStrike">
                <a:solidFill>
                  <a:srgbClr val="888888"/>
                </a:solidFill>
                <a:latin typeface="Merriweather Sans"/>
                <a:ea typeface="Merriweather Sans"/>
                <a:cs typeface="Merriweather Sans"/>
                <a:sym typeface="Merriweather Sans"/>
              </a:defRPr>
            </a:lvl5pPr>
            <a:lvl6pPr lvl="5" marR="0" rtl="0" algn="ctr">
              <a:spcBef>
                <a:spcPts val="16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16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16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1600"/>
              </a:spcBef>
              <a:spcAft>
                <a:spcPts val="160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58" name="Google Shape;58;p13"/>
          <p:cNvSpPr txBox="1"/>
          <p:nvPr>
            <p:ph type="title"/>
          </p:nvPr>
        </p:nvSpPr>
        <p:spPr>
          <a:xfrm>
            <a:off x="685800" y="1450102"/>
            <a:ext cx="7662300" cy="1870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003262"/>
              </a:buClr>
              <a:buSzPts val="5000"/>
              <a:buFont typeface="Merriweather Sans"/>
              <a:buNone/>
              <a:defRPr b="1" i="0" sz="5000" u="none" cap="none" strike="noStrike">
                <a:solidFill>
                  <a:srgbClr val="003262"/>
                </a:solidFill>
                <a:latin typeface="Merriweather Sans"/>
                <a:ea typeface="Merriweather Sans"/>
                <a:cs typeface="Merriweather Sans"/>
                <a:sym typeface="Merriweather Sans"/>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p:txBody>
      </p:sp>
      <p:pic>
        <p:nvPicPr>
          <p:cNvPr descr="UC Berkeley Primary Logo_Berkeley Blue.eps" id="59" name="Google Shape;59;p13"/>
          <p:cNvPicPr preferRelativeResize="0"/>
          <p:nvPr/>
        </p:nvPicPr>
        <p:blipFill rotWithShape="1">
          <a:blip r:embed="rId3">
            <a:alphaModFix/>
          </a:blip>
          <a:srcRect b="0" l="0" r="0" t="0"/>
          <a:stretch/>
        </p:blipFill>
        <p:spPr>
          <a:xfrm>
            <a:off x="7343589" y="6078189"/>
            <a:ext cx="1343213" cy="41365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4" name="Google Shape;44;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1" name="Google Shape;11;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12" name="Google Shape;12;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0" Type="http://schemas.openxmlformats.org/officeDocument/2006/relationships/hyperlink" Target="http://www.morphometric.com/class/charanim/coursenotes/week12.html" TargetMode="External"/><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gif"/><Relationship Id="rId4" Type="http://schemas.openxmlformats.org/officeDocument/2006/relationships/image" Target="../media/image6.gif"/><Relationship Id="rId9" Type="http://schemas.openxmlformats.org/officeDocument/2006/relationships/image" Target="../media/image21.jpg"/><Relationship Id="rId5" Type="http://schemas.openxmlformats.org/officeDocument/2006/relationships/image" Target="../media/image18.gif"/><Relationship Id="rId6" Type="http://schemas.openxmlformats.org/officeDocument/2006/relationships/image" Target="../media/image9.gif"/><Relationship Id="rId7" Type="http://schemas.openxmlformats.org/officeDocument/2006/relationships/image" Target="../media/image17.gif"/><Relationship Id="rId8" Type="http://schemas.openxmlformats.org/officeDocument/2006/relationships/image" Target="../media/image2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5.png"/><Relationship Id="rId7"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hyperlink" Target="https://www.robots.ox.ac.uk/~vgg/data/lip_reading/visualisation.htm" TargetMode="External"/><Relationship Id="rId4" Type="http://schemas.openxmlformats.org/officeDocument/2006/relationships/hyperlink" Target="https://www.robots.ox.ac.uk/~vgg/publications/2016/Chung16/chung16.pdf" TargetMode="External"/><Relationship Id="rId5" Type="http://schemas.openxmlformats.org/officeDocument/2006/relationships/hyperlink" Target="https://www.robots.ox.ac.uk/~vgg/publications/2017/Chung17/chung17.pdf" TargetMode="External"/><Relationship Id="rId6" Type="http://schemas.openxmlformats.org/officeDocument/2006/relationships/hyperlink" Target="https://arxiv.org/pdf/1809.00496.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hyperlink" Target="https://arxiv.org/pdf/1809.02108.pdf" TargetMode="External"/><Relationship Id="rId4" Type="http://schemas.openxmlformats.org/officeDocument/2006/relationships/image" Target="../media/image8.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685800" y="1450102"/>
            <a:ext cx="7662333" cy="187011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3262"/>
              </a:buClr>
              <a:buSzPts val="5000"/>
              <a:buFont typeface="Merriweather Sans"/>
              <a:buNone/>
            </a:pPr>
            <a:r>
              <a:rPr lang="en-US"/>
              <a:t>Watch the Whisper</a:t>
            </a:r>
            <a:endParaRPr b="1" i="0" sz="5000" u="none" cap="none" strike="noStrike">
              <a:solidFill>
                <a:srgbClr val="003262"/>
              </a:solidFill>
              <a:latin typeface="Merriweather Sans"/>
              <a:ea typeface="Merriweather Sans"/>
              <a:cs typeface="Merriweather Sans"/>
              <a:sym typeface="Merriweather Sans"/>
            </a:endParaRPr>
          </a:p>
        </p:txBody>
      </p:sp>
      <p:sp>
        <p:nvSpPr>
          <p:cNvPr id="65" name="Google Shape;65;p14"/>
          <p:cNvSpPr txBox="1"/>
          <p:nvPr>
            <p:ph idx="1" type="subTitle"/>
          </p:nvPr>
        </p:nvSpPr>
        <p:spPr>
          <a:xfrm>
            <a:off x="647200" y="5344413"/>
            <a:ext cx="6400800" cy="1113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3262"/>
              </a:buClr>
              <a:buSzPts val="2200"/>
              <a:buFont typeface="Arial"/>
              <a:buNone/>
            </a:pPr>
            <a:r>
              <a:rPr lang="en-US"/>
              <a:t>Jayesh Parikh</a:t>
            </a:r>
            <a:endParaRPr/>
          </a:p>
          <a:p>
            <a:pPr indent="0" lvl="0" marL="0" marR="0" rtl="0" algn="l">
              <a:spcBef>
                <a:spcPts val="1600"/>
              </a:spcBef>
              <a:spcAft>
                <a:spcPts val="0"/>
              </a:spcAft>
              <a:buClr>
                <a:srgbClr val="003262"/>
              </a:buClr>
              <a:buSzPts val="2200"/>
              <a:buFont typeface="Arial"/>
              <a:buNone/>
            </a:pPr>
            <a:r>
              <a:rPr lang="en-US"/>
              <a:t>Karthik Srinivasan</a:t>
            </a:r>
            <a:endParaRPr/>
          </a:p>
          <a:p>
            <a:pPr indent="0" lvl="0" marL="0" marR="0" rtl="0" algn="l">
              <a:spcBef>
                <a:spcPts val="1600"/>
              </a:spcBef>
              <a:spcAft>
                <a:spcPts val="1600"/>
              </a:spcAft>
              <a:buClr>
                <a:srgbClr val="003262"/>
              </a:buClr>
              <a:buSzPts val="2200"/>
              <a:buFont typeface="Arial"/>
              <a:buNone/>
            </a:pPr>
            <a:r>
              <a:rPr lang="en-US"/>
              <a:t>Shobha Sankar</a:t>
            </a:r>
            <a:endParaRPr/>
          </a:p>
        </p:txBody>
      </p:sp>
      <p:sp>
        <p:nvSpPr>
          <p:cNvPr id="66" name="Google Shape;66;p14"/>
          <p:cNvSpPr txBox="1"/>
          <p:nvPr>
            <p:ph idx="1" type="subTitle"/>
          </p:nvPr>
        </p:nvSpPr>
        <p:spPr>
          <a:xfrm>
            <a:off x="685800" y="3320225"/>
            <a:ext cx="7273500" cy="1113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1600"/>
              </a:spcAft>
              <a:buClr>
                <a:srgbClr val="003262"/>
              </a:buClr>
              <a:buSzPts val="2200"/>
              <a:buFont typeface="Arial"/>
              <a:buNone/>
            </a:pPr>
            <a:r>
              <a:rPr lang="en-US" sz="2800"/>
              <a:t>An Intersection of Speech, Computer Vision and Natural Language Processing</a:t>
            </a:r>
            <a:endParaRPr sz="2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99000" y="276075"/>
            <a:ext cx="8604000" cy="87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700"/>
              <a:t>Network Architecture</a:t>
            </a:r>
            <a:endParaRPr sz="4700"/>
          </a:p>
        </p:txBody>
      </p:sp>
      <p:sp>
        <p:nvSpPr>
          <p:cNvPr id="150" name="Google Shape;150;p23"/>
          <p:cNvSpPr/>
          <p:nvPr/>
        </p:nvSpPr>
        <p:spPr>
          <a:xfrm>
            <a:off x="4398163" y="1466300"/>
            <a:ext cx="4482756" cy="2970324"/>
          </a:xfrm>
          <a:prstGeom prst="cloud">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p:nvPr/>
        </p:nvSpPr>
        <p:spPr>
          <a:xfrm>
            <a:off x="6111713" y="2260200"/>
            <a:ext cx="1206000" cy="44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Inference / Video Saver</a:t>
            </a:r>
            <a:endParaRPr/>
          </a:p>
        </p:txBody>
      </p:sp>
      <p:sp>
        <p:nvSpPr>
          <p:cNvPr id="152" name="Google Shape;152;p23"/>
          <p:cNvSpPr/>
          <p:nvPr/>
        </p:nvSpPr>
        <p:spPr>
          <a:xfrm>
            <a:off x="6014963" y="2928375"/>
            <a:ext cx="1399500" cy="5658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Object Storage</a:t>
            </a:r>
            <a:endParaRPr/>
          </a:p>
        </p:txBody>
      </p:sp>
      <p:sp>
        <p:nvSpPr>
          <p:cNvPr id="153" name="Google Shape;153;p23"/>
          <p:cNvSpPr/>
          <p:nvPr/>
        </p:nvSpPr>
        <p:spPr>
          <a:xfrm>
            <a:off x="5357663" y="1830000"/>
            <a:ext cx="377100" cy="229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MQTT</a:t>
            </a:r>
            <a:endParaRPr/>
          </a:p>
          <a:p>
            <a:pPr indent="0" lvl="0" marL="0" rtl="0" algn="ctr">
              <a:spcBef>
                <a:spcPts val="0"/>
              </a:spcBef>
              <a:spcAft>
                <a:spcPts val="0"/>
              </a:spcAft>
              <a:buNone/>
            </a:pPr>
            <a:r>
              <a:rPr lang="en-US"/>
              <a:t> Broker</a:t>
            </a:r>
            <a:endParaRPr/>
          </a:p>
        </p:txBody>
      </p:sp>
      <p:cxnSp>
        <p:nvCxnSpPr>
          <p:cNvPr id="154" name="Google Shape;154;p23"/>
          <p:cNvCxnSpPr>
            <a:endCxn id="151" idx="1"/>
          </p:cNvCxnSpPr>
          <p:nvPr/>
        </p:nvCxnSpPr>
        <p:spPr>
          <a:xfrm>
            <a:off x="5734913" y="2481750"/>
            <a:ext cx="376800" cy="1800"/>
          </a:xfrm>
          <a:prstGeom prst="straightConnector1">
            <a:avLst/>
          </a:prstGeom>
          <a:noFill/>
          <a:ln cap="flat" cmpd="sng" w="9525">
            <a:solidFill>
              <a:schemeClr val="dk2"/>
            </a:solidFill>
            <a:prstDash val="solid"/>
            <a:round/>
            <a:headEnd len="med" w="med" type="none"/>
            <a:tailEnd len="med" w="med" type="triangle"/>
          </a:ln>
        </p:spPr>
      </p:cxnSp>
      <p:sp>
        <p:nvSpPr>
          <p:cNvPr id="155" name="Google Shape;155;p23"/>
          <p:cNvSpPr txBox="1"/>
          <p:nvPr/>
        </p:nvSpPr>
        <p:spPr>
          <a:xfrm>
            <a:off x="7390000" y="1691325"/>
            <a:ext cx="990900" cy="34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latin typeface="Merriweather Sans"/>
                <a:ea typeface="Merriweather Sans"/>
                <a:cs typeface="Merriweather Sans"/>
                <a:sym typeface="Merriweather Sans"/>
              </a:rPr>
              <a:t>IBM Cloud (P100)</a:t>
            </a:r>
            <a:endParaRPr b="1" sz="1200">
              <a:latin typeface="Merriweather Sans"/>
              <a:ea typeface="Merriweather Sans"/>
              <a:cs typeface="Merriweather Sans"/>
              <a:sym typeface="Merriweather Sans"/>
            </a:endParaRPr>
          </a:p>
        </p:txBody>
      </p:sp>
      <p:sp>
        <p:nvSpPr>
          <p:cNvPr id="156" name="Google Shape;156;p23"/>
          <p:cNvSpPr/>
          <p:nvPr/>
        </p:nvSpPr>
        <p:spPr>
          <a:xfrm>
            <a:off x="7699763" y="2309850"/>
            <a:ext cx="704700" cy="3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Model</a:t>
            </a:r>
            <a:endParaRPr/>
          </a:p>
        </p:txBody>
      </p:sp>
      <p:cxnSp>
        <p:nvCxnSpPr>
          <p:cNvPr id="157" name="Google Shape;157;p23"/>
          <p:cNvCxnSpPr>
            <a:stCxn id="151" idx="3"/>
            <a:endCxn id="156" idx="1"/>
          </p:cNvCxnSpPr>
          <p:nvPr/>
        </p:nvCxnSpPr>
        <p:spPr>
          <a:xfrm>
            <a:off x="7317713" y="2483550"/>
            <a:ext cx="382200" cy="0"/>
          </a:xfrm>
          <a:prstGeom prst="straightConnector1">
            <a:avLst/>
          </a:prstGeom>
          <a:noFill/>
          <a:ln cap="flat" cmpd="sng" w="9525">
            <a:solidFill>
              <a:schemeClr val="dk2"/>
            </a:solidFill>
            <a:prstDash val="solid"/>
            <a:round/>
            <a:headEnd len="med" w="med" type="triangle"/>
            <a:tailEnd len="med" w="med" type="none"/>
          </a:ln>
        </p:spPr>
      </p:cxnSp>
      <p:cxnSp>
        <p:nvCxnSpPr>
          <p:cNvPr id="158" name="Google Shape;158;p23"/>
          <p:cNvCxnSpPr>
            <a:stCxn id="151" idx="2"/>
            <a:endCxn id="152" idx="1"/>
          </p:cNvCxnSpPr>
          <p:nvPr/>
        </p:nvCxnSpPr>
        <p:spPr>
          <a:xfrm>
            <a:off x="6714713" y="2706900"/>
            <a:ext cx="0" cy="221400"/>
          </a:xfrm>
          <a:prstGeom prst="straightConnector1">
            <a:avLst/>
          </a:prstGeom>
          <a:noFill/>
          <a:ln cap="flat" cmpd="sng" w="9525">
            <a:solidFill>
              <a:schemeClr val="dk2"/>
            </a:solidFill>
            <a:prstDash val="solid"/>
            <a:round/>
            <a:headEnd len="med" w="med" type="none"/>
            <a:tailEnd len="med" w="med" type="triangle"/>
          </a:ln>
        </p:spPr>
      </p:cxnSp>
      <p:pic>
        <p:nvPicPr>
          <p:cNvPr id="159" name="Google Shape;159;p23"/>
          <p:cNvPicPr preferRelativeResize="0"/>
          <p:nvPr/>
        </p:nvPicPr>
        <p:blipFill>
          <a:blip r:embed="rId3">
            <a:alphaModFix amt="89000"/>
          </a:blip>
          <a:stretch>
            <a:fillRect/>
          </a:stretch>
        </p:blipFill>
        <p:spPr>
          <a:xfrm>
            <a:off x="263088" y="2561475"/>
            <a:ext cx="878724" cy="875100"/>
          </a:xfrm>
          <a:prstGeom prst="rect">
            <a:avLst/>
          </a:prstGeom>
          <a:noFill/>
          <a:ln cap="flat" cmpd="sng" w="9525">
            <a:solidFill>
              <a:schemeClr val="dk2"/>
            </a:solidFill>
            <a:prstDash val="dash"/>
            <a:round/>
            <a:headEnd len="sm" w="sm" type="none"/>
            <a:tailEnd len="sm" w="sm" type="none"/>
          </a:ln>
          <a:effectLst>
            <a:outerShdw blurRad="57150" rotWithShape="0" algn="bl" dir="5400000" dist="19050">
              <a:srgbClr val="000000">
                <a:alpha val="20000"/>
              </a:srgbClr>
            </a:outerShdw>
          </a:effectLst>
        </p:spPr>
      </p:pic>
      <p:sp>
        <p:nvSpPr>
          <p:cNvPr id="160" name="Google Shape;160;p23"/>
          <p:cNvSpPr txBox="1"/>
          <p:nvPr/>
        </p:nvSpPr>
        <p:spPr>
          <a:xfrm>
            <a:off x="263100" y="2260225"/>
            <a:ext cx="8787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Merriweather Sans"/>
                <a:ea typeface="Merriweather Sans"/>
                <a:cs typeface="Merriweather Sans"/>
                <a:sym typeface="Merriweather Sans"/>
              </a:rPr>
              <a:t>USB Cam</a:t>
            </a:r>
            <a:endParaRPr sz="1200">
              <a:latin typeface="Merriweather Sans"/>
              <a:ea typeface="Merriweather Sans"/>
              <a:cs typeface="Merriweather Sans"/>
              <a:sym typeface="Merriweather Sans"/>
            </a:endParaRPr>
          </a:p>
        </p:txBody>
      </p:sp>
      <p:sp>
        <p:nvSpPr>
          <p:cNvPr id="161" name="Google Shape;161;p23"/>
          <p:cNvSpPr/>
          <p:nvPr/>
        </p:nvSpPr>
        <p:spPr>
          <a:xfrm>
            <a:off x="1393150" y="1892400"/>
            <a:ext cx="2753700" cy="2292600"/>
          </a:xfrm>
          <a:prstGeom prst="roundRect">
            <a:avLst>
              <a:gd fmla="val 16667" name="adj"/>
            </a:avLst>
          </a:prstGeom>
          <a:solidFill>
            <a:schemeClr val="lt2"/>
          </a:solidFill>
          <a:ln cap="flat" cmpd="sng" w="9525">
            <a:solidFill>
              <a:schemeClr val="dk2"/>
            </a:solidFill>
            <a:prstDash val="dash"/>
            <a:round/>
            <a:headEnd len="sm" w="sm" type="none"/>
            <a:tailEnd len="sm" w="sm" type="none"/>
          </a:ln>
          <a:effectLst>
            <a:outerShdw blurRad="57150" rotWithShape="0" algn="bl" dist="9525">
              <a:srgbClr val="FFFFFF">
                <a:alpha val="4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txBox="1"/>
          <p:nvPr/>
        </p:nvSpPr>
        <p:spPr>
          <a:xfrm>
            <a:off x="1592988" y="1932825"/>
            <a:ext cx="1052400" cy="22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latin typeface="Merriweather Sans"/>
                <a:ea typeface="Merriweather Sans"/>
                <a:cs typeface="Merriweather Sans"/>
                <a:sym typeface="Merriweather Sans"/>
              </a:rPr>
              <a:t>Jetson TX2</a:t>
            </a:r>
            <a:endParaRPr b="1" sz="1200">
              <a:latin typeface="Merriweather Sans"/>
              <a:ea typeface="Merriweather Sans"/>
              <a:cs typeface="Merriweather Sans"/>
              <a:sym typeface="Merriweather Sans"/>
            </a:endParaRPr>
          </a:p>
        </p:txBody>
      </p:sp>
      <p:sp>
        <p:nvSpPr>
          <p:cNvPr id="163" name="Google Shape;163;p23"/>
          <p:cNvSpPr/>
          <p:nvPr/>
        </p:nvSpPr>
        <p:spPr>
          <a:xfrm>
            <a:off x="3599588" y="1932825"/>
            <a:ext cx="281700" cy="2132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MQTT</a:t>
            </a:r>
            <a:endParaRPr sz="1200"/>
          </a:p>
          <a:p>
            <a:pPr indent="0" lvl="0" marL="0" rtl="0" algn="ctr">
              <a:spcBef>
                <a:spcPts val="0"/>
              </a:spcBef>
              <a:spcAft>
                <a:spcPts val="0"/>
              </a:spcAft>
              <a:buNone/>
            </a:pPr>
            <a:r>
              <a:t/>
            </a:r>
            <a:endParaRPr sz="1200"/>
          </a:p>
          <a:p>
            <a:pPr indent="0" lvl="0" marL="0" rtl="0" algn="l">
              <a:spcBef>
                <a:spcPts val="0"/>
              </a:spcBef>
              <a:spcAft>
                <a:spcPts val="0"/>
              </a:spcAft>
              <a:buNone/>
            </a:pPr>
            <a:r>
              <a:rPr lang="en-US" sz="1200"/>
              <a:t>Broker</a:t>
            </a:r>
            <a:endParaRPr sz="1200"/>
          </a:p>
        </p:txBody>
      </p:sp>
      <p:sp>
        <p:nvSpPr>
          <p:cNvPr id="164" name="Google Shape;164;p23"/>
          <p:cNvSpPr/>
          <p:nvPr/>
        </p:nvSpPr>
        <p:spPr>
          <a:xfrm>
            <a:off x="1730500" y="2716113"/>
            <a:ext cx="1280400" cy="56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Video Capture (OpenCV)</a:t>
            </a:r>
            <a:endParaRPr sz="1200"/>
          </a:p>
        </p:txBody>
      </p:sp>
      <p:cxnSp>
        <p:nvCxnSpPr>
          <p:cNvPr id="165" name="Google Shape;165;p23"/>
          <p:cNvCxnSpPr>
            <a:stCxn id="159" idx="3"/>
            <a:endCxn id="164" idx="1"/>
          </p:cNvCxnSpPr>
          <p:nvPr/>
        </p:nvCxnSpPr>
        <p:spPr>
          <a:xfrm>
            <a:off x="1141811" y="2999025"/>
            <a:ext cx="588600" cy="0"/>
          </a:xfrm>
          <a:prstGeom prst="straightConnector1">
            <a:avLst/>
          </a:prstGeom>
          <a:noFill/>
          <a:ln cap="flat" cmpd="sng" w="9525">
            <a:solidFill>
              <a:schemeClr val="dk2"/>
            </a:solidFill>
            <a:prstDash val="solid"/>
            <a:round/>
            <a:headEnd len="med" w="med" type="none"/>
            <a:tailEnd len="med" w="med" type="triangle"/>
          </a:ln>
        </p:spPr>
      </p:cxnSp>
      <p:cxnSp>
        <p:nvCxnSpPr>
          <p:cNvPr id="166" name="Google Shape;166;p23"/>
          <p:cNvCxnSpPr>
            <a:stCxn id="164" idx="3"/>
            <a:endCxn id="163" idx="1"/>
          </p:cNvCxnSpPr>
          <p:nvPr/>
        </p:nvCxnSpPr>
        <p:spPr>
          <a:xfrm>
            <a:off x="3010900" y="2999013"/>
            <a:ext cx="588600" cy="0"/>
          </a:xfrm>
          <a:prstGeom prst="straightConnector1">
            <a:avLst/>
          </a:prstGeom>
          <a:noFill/>
          <a:ln cap="flat" cmpd="sng" w="9525">
            <a:solidFill>
              <a:schemeClr val="dk2"/>
            </a:solidFill>
            <a:prstDash val="solid"/>
            <a:round/>
            <a:headEnd len="med" w="med" type="none"/>
            <a:tailEnd len="med" w="med" type="triangle"/>
          </a:ln>
        </p:spPr>
      </p:cxnSp>
      <p:sp>
        <p:nvSpPr>
          <p:cNvPr id="167" name="Google Shape;167;p23"/>
          <p:cNvSpPr/>
          <p:nvPr/>
        </p:nvSpPr>
        <p:spPr>
          <a:xfrm flipH="1" rot="10800000">
            <a:off x="3892138" y="2952529"/>
            <a:ext cx="1465500" cy="93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txBox="1"/>
          <p:nvPr/>
        </p:nvSpPr>
        <p:spPr>
          <a:xfrm>
            <a:off x="186175" y="4751750"/>
            <a:ext cx="4400100" cy="931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Merriweather Sans"/>
              <a:buChar char="●"/>
            </a:pPr>
            <a:r>
              <a:rPr lang="en-US" sz="1600">
                <a:latin typeface="Merriweather Sans"/>
                <a:ea typeface="Merriweather Sans"/>
                <a:cs typeface="Merriweather Sans"/>
                <a:sym typeface="Merriweather Sans"/>
              </a:rPr>
              <a:t>Capture Video using USB Camera</a:t>
            </a:r>
            <a:endParaRPr sz="1600">
              <a:latin typeface="Merriweather Sans"/>
              <a:ea typeface="Merriweather Sans"/>
              <a:cs typeface="Merriweather Sans"/>
              <a:sym typeface="Merriweather Sans"/>
            </a:endParaRPr>
          </a:p>
          <a:p>
            <a:pPr indent="-330200" lvl="0" marL="457200" rtl="0" algn="l">
              <a:spcBef>
                <a:spcPts val="0"/>
              </a:spcBef>
              <a:spcAft>
                <a:spcPts val="0"/>
              </a:spcAft>
              <a:buSzPts val="1600"/>
              <a:buFont typeface="Merriweather Sans"/>
              <a:buChar char="●"/>
            </a:pPr>
            <a:r>
              <a:rPr lang="en-US" sz="1600">
                <a:latin typeface="Merriweather Sans"/>
                <a:ea typeface="Merriweather Sans"/>
                <a:cs typeface="Merriweather Sans"/>
                <a:sym typeface="Merriweather Sans"/>
              </a:rPr>
              <a:t>Send to the Cloud using MQTT Broker</a:t>
            </a:r>
            <a:endParaRPr sz="1600">
              <a:latin typeface="Merriweather Sans"/>
              <a:ea typeface="Merriweather Sans"/>
              <a:cs typeface="Merriweather Sans"/>
              <a:sym typeface="Merriweather Sans"/>
            </a:endParaRPr>
          </a:p>
        </p:txBody>
      </p:sp>
      <p:sp>
        <p:nvSpPr>
          <p:cNvPr id="169" name="Google Shape;169;p23"/>
          <p:cNvSpPr txBox="1"/>
          <p:nvPr/>
        </p:nvSpPr>
        <p:spPr>
          <a:xfrm>
            <a:off x="4980000" y="4693850"/>
            <a:ext cx="4104900" cy="1038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Merriweather Sans"/>
              <a:buChar char="●"/>
            </a:pPr>
            <a:r>
              <a:rPr lang="en-US" sz="1600">
                <a:latin typeface="Merriweather Sans"/>
                <a:ea typeface="Merriweather Sans"/>
                <a:cs typeface="Merriweather Sans"/>
                <a:sym typeface="Merriweather Sans"/>
              </a:rPr>
              <a:t>Video received via MQTT Broker</a:t>
            </a:r>
            <a:endParaRPr sz="1600">
              <a:latin typeface="Merriweather Sans"/>
              <a:ea typeface="Merriweather Sans"/>
              <a:cs typeface="Merriweather Sans"/>
              <a:sym typeface="Merriweather Sans"/>
            </a:endParaRPr>
          </a:p>
          <a:p>
            <a:pPr indent="-330200" lvl="0" marL="457200" rtl="0" algn="l">
              <a:spcBef>
                <a:spcPts val="0"/>
              </a:spcBef>
              <a:spcAft>
                <a:spcPts val="0"/>
              </a:spcAft>
              <a:buSzPts val="1600"/>
              <a:buFont typeface="Merriweather Sans"/>
              <a:buChar char="●"/>
            </a:pPr>
            <a:r>
              <a:rPr lang="en-US" sz="1600">
                <a:latin typeface="Merriweather Sans"/>
                <a:ea typeface="Merriweather Sans"/>
                <a:cs typeface="Merriweather Sans"/>
                <a:sym typeface="Merriweather Sans"/>
              </a:rPr>
              <a:t>Video Saved on Object Storage</a:t>
            </a:r>
            <a:endParaRPr sz="1600">
              <a:latin typeface="Merriweather Sans"/>
              <a:ea typeface="Merriweather Sans"/>
              <a:cs typeface="Merriweather Sans"/>
              <a:sym typeface="Merriweather Sans"/>
            </a:endParaRPr>
          </a:p>
          <a:p>
            <a:pPr indent="-330200" lvl="0" marL="457200" rtl="0" algn="l">
              <a:spcBef>
                <a:spcPts val="0"/>
              </a:spcBef>
              <a:spcAft>
                <a:spcPts val="0"/>
              </a:spcAft>
              <a:buSzPts val="1600"/>
              <a:buFont typeface="Merriweather Sans"/>
              <a:buChar char="●"/>
            </a:pPr>
            <a:r>
              <a:rPr lang="en-US" sz="1600">
                <a:latin typeface="Merriweather Sans"/>
                <a:ea typeface="Merriweather Sans"/>
                <a:cs typeface="Merriweather Sans"/>
                <a:sym typeface="Merriweather Sans"/>
              </a:rPr>
              <a:t>Lip Reading Inference </a:t>
            </a:r>
            <a:endParaRPr sz="1600">
              <a:latin typeface="Merriweather Sans"/>
              <a:ea typeface="Merriweather Sans"/>
              <a:cs typeface="Merriweather Sans"/>
              <a:sym typeface="Merriweather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131175" y="123025"/>
            <a:ext cx="8604000" cy="100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700"/>
              <a:t>Inference</a:t>
            </a:r>
            <a:endParaRPr sz="4700"/>
          </a:p>
        </p:txBody>
      </p:sp>
      <p:pic>
        <p:nvPicPr>
          <p:cNvPr id="176" name="Google Shape;176;p24"/>
          <p:cNvPicPr preferRelativeResize="0"/>
          <p:nvPr/>
        </p:nvPicPr>
        <p:blipFill>
          <a:blip r:embed="rId3">
            <a:alphaModFix/>
          </a:blip>
          <a:stretch>
            <a:fillRect/>
          </a:stretch>
        </p:blipFill>
        <p:spPr>
          <a:xfrm>
            <a:off x="5114325" y="347498"/>
            <a:ext cx="1524000" cy="1524000"/>
          </a:xfrm>
          <a:prstGeom prst="rect">
            <a:avLst/>
          </a:prstGeom>
          <a:noFill/>
          <a:ln>
            <a:noFill/>
          </a:ln>
        </p:spPr>
      </p:pic>
      <p:sp>
        <p:nvSpPr>
          <p:cNvPr id="177" name="Google Shape;177;p24"/>
          <p:cNvSpPr txBox="1"/>
          <p:nvPr/>
        </p:nvSpPr>
        <p:spPr>
          <a:xfrm>
            <a:off x="6751425" y="694700"/>
            <a:ext cx="22764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latin typeface="Merriweather Sans"/>
                <a:ea typeface="Merriweather Sans"/>
                <a:cs typeface="Merriweather Sans"/>
                <a:sym typeface="Merriweather Sans"/>
              </a:rPr>
              <a:t>Ground Truth</a:t>
            </a:r>
            <a:r>
              <a:rPr lang="en-US" sz="1100">
                <a:latin typeface="Merriweather Sans"/>
                <a:ea typeface="Merriweather Sans"/>
                <a:cs typeface="Merriweather Sans"/>
                <a:sym typeface="Merriweather Sans"/>
              </a:rPr>
              <a:t>: When I make my pastry</a:t>
            </a:r>
            <a:endParaRPr sz="1100">
              <a:latin typeface="Merriweather Sans"/>
              <a:ea typeface="Merriweather Sans"/>
              <a:cs typeface="Merriweather Sans"/>
              <a:sym typeface="Merriweather Sans"/>
            </a:endParaRPr>
          </a:p>
          <a:p>
            <a:pPr indent="0" lvl="0" marL="0" rtl="0" algn="l">
              <a:spcBef>
                <a:spcPts val="0"/>
              </a:spcBef>
              <a:spcAft>
                <a:spcPts val="0"/>
              </a:spcAft>
              <a:buNone/>
            </a:pPr>
            <a:r>
              <a:rPr b="1" lang="en-US" sz="1100">
                <a:latin typeface="Merriweather Sans"/>
                <a:ea typeface="Merriweather Sans"/>
                <a:cs typeface="Merriweather Sans"/>
                <a:sym typeface="Merriweather Sans"/>
              </a:rPr>
              <a:t>Prediction</a:t>
            </a:r>
            <a:r>
              <a:rPr lang="en-US" sz="1100">
                <a:latin typeface="Merriweather Sans"/>
                <a:ea typeface="Merriweather Sans"/>
                <a:cs typeface="Merriweather Sans"/>
                <a:sym typeface="Merriweather Sans"/>
              </a:rPr>
              <a:t>: When I make my pantrick</a:t>
            </a:r>
            <a:endParaRPr sz="1100">
              <a:latin typeface="Merriweather Sans"/>
              <a:ea typeface="Merriweather Sans"/>
              <a:cs typeface="Merriweather Sans"/>
              <a:sym typeface="Merriweather Sans"/>
            </a:endParaRPr>
          </a:p>
        </p:txBody>
      </p:sp>
      <p:pic>
        <p:nvPicPr>
          <p:cNvPr id="178" name="Google Shape;178;p24"/>
          <p:cNvPicPr preferRelativeResize="0"/>
          <p:nvPr/>
        </p:nvPicPr>
        <p:blipFill>
          <a:blip r:embed="rId4">
            <a:alphaModFix/>
          </a:blip>
          <a:stretch>
            <a:fillRect/>
          </a:stretch>
        </p:blipFill>
        <p:spPr>
          <a:xfrm>
            <a:off x="5114325" y="2019312"/>
            <a:ext cx="1524000" cy="1142982"/>
          </a:xfrm>
          <a:prstGeom prst="rect">
            <a:avLst/>
          </a:prstGeom>
          <a:noFill/>
          <a:ln>
            <a:noFill/>
          </a:ln>
        </p:spPr>
      </p:pic>
      <p:sp>
        <p:nvSpPr>
          <p:cNvPr id="179" name="Google Shape;179;p24"/>
          <p:cNvSpPr txBox="1"/>
          <p:nvPr/>
        </p:nvSpPr>
        <p:spPr>
          <a:xfrm>
            <a:off x="6751425" y="3657425"/>
            <a:ext cx="22764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latin typeface="Merriweather Sans"/>
                <a:ea typeface="Merriweather Sans"/>
                <a:cs typeface="Merriweather Sans"/>
                <a:sym typeface="Merriweather Sans"/>
              </a:rPr>
              <a:t>Ground Truth</a:t>
            </a:r>
            <a:r>
              <a:rPr lang="en-US" sz="1100">
                <a:latin typeface="Merriweather Sans"/>
                <a:ea typeface="Merriweather Sans"/>
                <a:cs typeface="Merriweather Sans"/>
                <a:sym typeface="Merriweather Sans"/>
              </a:rPr>
              <a:t>: Its that simple</a:t>
            </a:r>
            <a:endParaRPr sz="1100">
              <a:latin typeface="Merriweather Sans"/>
              <a:ea typeface="Merriweather Sans"/>
              <a:cs typeface="Merriweather Sans"/>
              <a:sym typeface="Merriweather Sans"/>
            </a:endParaRPr>
          </a:p>
          <a:p>
            <a:pPr indent="0" lvl="0" marL="0" rtl="0" algn="l">
              <a:spcBef>
                <a:spcPts val="0"/>
              </a:spcBef>
              <a:spcAft>
                <a:spcPts val="0"/>
              </a:spcAft>
              <a:buNone/>
            </a:pPr>
            <a:r>
              <a:rPr b="1" lang="en-US" sz="1100">
                <a:latin typeface="Merriweather Sans"/>
                <a:ea typeface="Merriweather Sans"/>
                <a:cs typeface="Merriweather Sans"/>
                <a:sym typeface="Merriweather Sans"/>
              </a:rPr>
              <a:t>Prediction</a:t>
            </a:r>
            <a:r>
              <a:rPr lang="en-US" sz="1100">
                <a:latin typeface="Merriweather Sans"/>
                <a:ea typeface="Merriweather Sans"/>
                <a:cs typeface="Merriweather Sans"/>
                <a:sym typeface="Merriweather Sans"/>
              </a:rPr>
              <a:t>: Its that simple</a:t>
            </a:r>
            <a:endParaRPr sz="1100">
              <a:latin typeface="Merriweather Sans"/>
              <a:ea typeface="Merriweather Sans"/>
              <a:cs typeface="Merriweather Sans"/>
              <a:sym typeface="Merriweather Sans"/>
            </a:endParaRPr>
          </a:p>
        </p:txBody>
      </p:sp>
      <p:pic>
        <p:nvPicPr>
          <p:cNvPr id="180" name="Google Shape;180;p24"/>
          <p:cNvPicPr preferRelativeResize="0"/>
          <p:nvPr/>
        </p:nvPicPr>
        <p:blipFill>
          <a:blip r:embed="rId5">
            <a:alphaModFix/>
          </a:blip>
          <a:stretch>
            <a:fillRect/>
          </a:stretch>
        </p:blipFill>
        <p:spPr>
          <a:xfrm>
            <a:off x="5114325" y="3423605"/>
            <a:ext cx="1524000" cy="1142995"/>
          </a:xfrm>
          <a:prstGeom prst="rect">
            <a:avLst/>
          </a:prstGeom>
          <a:noFill/>
          <a:ln>
            <a:noFill/>
          </a:ln>
        </p:spPr>
      </p:pic>
      <p:sp>
        <p:nvSpPr>
          <p:cNvPr id="181" name="Google Shape;181;p24"/>
          <p:cNvSpPr txBox="1"/>
          <p:nvPr/>
        </p:nvSpPr>
        <p:spPr>
          <a:xfrm>
            <a:off x="6751425" y="2258125"/>
            <a:ext cx="22764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latin typeface="Merriweather Sans"/>
                <a:ea typeface="Merriweather Sans"/>
                <a:cs typeface="Merriweather Sans"/>
                <a:sym typeface="Merriweather Sans"/>
              </a:rPr>
              <a:t>Ground Truth</a:t>
            </a:r>
            <a:r>
              <a:rPr lang="en-US" sz="1100">
                <a:latin typeface="Merriweather Sans"/>
                <a:ea typeface="Merriweather Sans"/>
                <a:cs typeface="Merriweather Sans"/>
                <a:sym typeface="Merriweather Sans"/>
              </a:rPr>
              <a:t>: Morning</a:t>
            </a:r>
            <a:endParaRPr sz="1100">
              <a:latin typeface="Merriweather Sans"/>
              <a:ea typeface="Merriweather Sans"/>
              <a:cs typeface="Merriweather Sans"/>
              <a:sym typeface="Merriweather Sans"/>
            </a:endParaRPr>
          </a:p>
          <a:p>
            <a:pPr indent="0" lvl="0" marL="0" rtl="0" algn="l">
              <a:spcBef>
                <a:spcPts val="0"/>
              </a:spcBef>
              <a:spcAft>
                <a:spcPts val="0"/>
              </a:spcAft>
              <a:buNone/>
            </a:pPr>
            <a:r>
              <a:rPr b="1" lang="en-US" sz="1100">
                <a:latin typeface="Merriweather Sans"/>
                <a:ea typeface="Merriweather Sans"/>
                <a:cs typeface="Merriweather Sans"/>
                <a:sym typeface="Merriweather Sans"/>
              </a:rPr>
              <a:t>Prediction</a:t>
            </a:r>
            <a:r>
              <a:rPr lang="en-US" sz="1100">
                <a:latin typeface="Merriweather Sans"/>
                <a:ea typeface="Merriweather Sans"/>
                <a:cs typeface="Merriweather Sans"/>
                <a:sym typeface="Merriweather Sans"/>
              </a:rPr>
              <a:t>: More ing</a:t>
            </a:r>
            <a:endParaRPr sz="1100">
              <a:latin typeface="Merriweather Sans"/>
              <a:ea typeface="Merriweather Sans"/>
              <a:cs typeface="Merriweather Sans"/>
              <a:sym typeface="Merriweather Sans"/>
            </a:endParaRPr>
          </a:p>
        </p:txBody>
      </p:sp>
      <p:pic>
        <p:nvPicPr>
          <p:cNvPr id="182" name="Google Shape;182;p24"/>
          <p:cNvPicPr preferRelativeResize="0"/>
          <p:nvPr/>
        </p:nvPicPr>
        <p:blipFill>
          <a:blip r:embed="rId6">
            <a:alphaModFix/>
          </a:blip>
          <a:stretch>
            <a:fillRect/>
          </a:stretch>
        </p:blipFill>
        <p:spPr>
          <a:xfrm>
            <a:off x="5114325" y="4652125"/>
            <a:ext cx="1524000" cy="1524000"/>
          </a:xfrm>
          <a:prstGeom prst="rect">
            <a:avLst/>
          </a:prstGeom>
          <a:noFill/>
          <a:ln>
            <a:noFill/>
          </a:ln>
        </p:spPr>
      </p:pic>
      <p:sp>
        <p:nvSpPr>
          <p:cNvPr id="183" name="Google Shape;183;p24"/>
          <p:cNvSpPr txBox="1"/>
          <p:nvPr/>
        </p:nvSpPr>
        <p:spPr>
          <a:xfrm>
            <a:off x="6751425" y="5056725"/>
            <a:ext cx="22764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latin typeface="Merriweather Sans"/>
                <a:ea typeface="Merriweather Sans"/>
                <a:cs typeface="Merriweather Sans"/>
                <a:sym typeface="Merriweather Sans"/>
              </a:rPr>
              <a:t>Ground Truth</a:t>
            </a:r>
            <a:r>
              <a:rPr lang="en-US" sz="1100">
                <a:latin typeface="Merriweather Sans"/>
                <a:ea typeface="Merriweather Sans"/>
                <a:cs typeface="Merriweather Sans"/>
                <a:sym typeface="Merriweather Sans"/>
              </a:rPr>
              <a:t>: How are you</a:t>
            </a:r>
            <a:endParaRPr sz="1100">
              <a:latin typeface="Merriweather Sans"/>
              <a:ea typeface="Merriweather Sans"/>
              <a:cs typeface="Merriweather Sans"/>
              <a:sym typeface="Merriweather Sans"/>
            </a:endParaRPr>
          </a:p>
          <a:p>
            <a:pPr indent="0" lvl="0" marL="0" rtl="0" algn="l">
              <a:spcBef>
                <a:spcPts val="0"/>
              </a:spcBef>
              <a:spcAft>
                <a:spcPts val="0"/>
              </a:spcAft>
              <a:buNone/>
            </a:pPr>
            <a:r>
              <a:rPr b="1" lang="en-US" sz="1100">
                <a:latin typeface="Merriweather Sans"/>
                <a:ea typeface="Merriweather Sans"/>
                <a:cs typeface="Merriweather Sans"/>
                <a:sym typeface="Merriweather Sans"/>
              </a:rPr>
              <a:t>Prediction</a:t>
            </a:r>
            <a:r>
              <a:rPr lang="en-US" sz="1100">
                <a:latin typeface="Merriweather Sans"/>
                <a:ea typeface="Merriweather Sans"/>
                <a:cs typeface="Merriweather Sans"/>
                <a:sym typeface="Merriweather Sans"/>
              </a:rPr>
              <a:t>: On and are you</a:t>
            </a:r>
            <a:endParaRPr sz="1100">
              <a:latin typeface="Merriweather Sans"/>
              <a:ea typeface="Merriweather Sans"/>
              <a:cs typeface="Merriweather Sans"/>
              <a:sym typeface="Merriweather Sans"/>
            </a:endParaRPr>
          </a:p>
        </p:txBody>
      </p:sp>
      <p:pic>
        <p:nvPicPr>
          <p:cNvPr id="184" name="Google Shape;184;p24"/>
          <p:cNvPicPr preferRelativeResize="0"/>
          <p:nvPr/>
        </p:nvPicPr>
        <p:blipFill>
          <a:blip r:embed="rId7">
            <a:alphaModFix/>
          </a:blip>
          <a:stretch>
            <a:fillRect/>
          </a:stretch>
        </p:blipFill>
        <p:spPr>
          <a:xfrm>
            <a:off x="527458" y="4733138"/>
            <a:ext cx="1027392" cy="1826475"/>
          </a:xfrm>
          <a:prstGeom prst="rect">
            <a:avLst/>
          </a:prstGeom>
          <a:noFill/>
          <a:ln>
            <a:noFill/>
          </a:ln>
        </p:spPr>
      </p:pic>
      <p:sp>
        <p:nvSpPr>
          <p:cNvPr id="185" name="Google Shape;185;p24"/>
          <p:cNvSpPr txBox="1"/>
          <p:nvPr/>
        </p:nvSpPr>
        <p:spPr>
          <a:xfrm>
            <a:off x="1740075" y="5361525"/>
            <a:ext cx="22764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latin typeface="Merriweather Sans"/>
                <a:ea typeface="Merriweather Sans"/>
                <a:cs typeface="Merriweather Sans"/>
                <a:sym typeface="Merriweather Sans"/>
              </a:rPr>
              <a:t>Ground Truth</a:t>
            </a:r>
            <a:r>
              <a:rPr lang="en-US" sz="1100">
                <a:latin typeface="Merriweather Sans"/>
                <a:ea typeface="Merriweather Sans"/>
                <a:cs typeface="Merriweather Sans"/>
                <a:sym typeface="Merriweather Sans"/>
              </a:rPr>
              <a:t>: Its a wonderful day</a:t>
            </a:r>
            <a:endParaRPr sz="1100">
              <a:latin typeface="Merriweather Sans"/>
              <a:ea typeface="Merriweather Sans"/>
              <a:cs typeface="Merriweather Sans"/>
              <a:sym typeface="Merriweather Sans"/>
            </a:endParaRPr>
          </a:p>
          <a:p>
            <a:pPr indent="0" lvl="0" marL="0" rtl="0" algn="l">
              <a:spcBef>
                <a:spcPts val="0"/>
              </a:spcBef>
              <a:spcAft>
                <a:spcPts val="0"/>
              </a:spcAft>
              <a:buNone/>
            </a:pPr>
            <a:r>
              <a:rPr b="1" lang="en-US" sz="1100">
                <a:latin typeface="Merriweather Sans"/>
                <a:ea typeface="Merriweather Sans"/>
                <a:cs typeface="Merriweather Sans"/>
                <a:sym typeface="Merriweather Sans"/>
              </a:rPr>
              <a:t>Prediction</a:t>
            </a:r>
            <a:r>
              <a:rPr lang="en-US" sz="1100">
                <a:latin typeface="Merriweather Sans"/>
                <a:ea typeface="Merriweather Sans"/>
                <a:cs typeface="Merriweather Sans"/>
                <a:sym typeface="Merriweather Sans"/>
              </a:rPr>
              <a:t>: Its work of art the</a:t>
            </a:r>
            <a:endParaRPr sz="1100">
              <a:latin typeface="Merriweather Sans"/>
              <a:ea typeface="Merriweather Sans"/>
              <a:cs typeface="Merriweather Sans"/>
              <a:sym typeface="Merriweather Sans"/>
            </a:endParaRPr>
          </a:p>
        </p:txBody>
      </p:sp>
      <p:pic>
        <p:nvPicPr>
          <p:cNvPr id="186" name="Google Shape;186;p24"/>
          <p:cNvPicPr preferRelativeResize="0"/>
          <p:nvPr/>
        </p:nvPicPr>
        <p:blipFill>
          <a:blip r:embed="rId8">
            <a:alphaModFix/>
          </a:blip>
          <a:stretch>
            <a:fillRect/>
          </a:stretch>
        </p:blipFill>
        <p:spPr>
          <a:xfrm>
            <a:off x="527450" y="3427725"/>
            <a:ext cx="1524000" cy="1143000"/>
          </a:xfrm>
          <a:prstGeom prst="rect">
            <a:avLst/>
          </a:prstGeom>
          <a:noFill/>
          <a:ln>
            <a:noFill/>
          </a:ln>
        </p:spPr>
      </p:pic>
      <p:sp>
        <p:nvSpPr>
          <p:cNvPr id="187" name="Google Shape;187;p24"/>
          <p:cNvSpPr txBox="1"/>
          <p:nvPr/>
        </p:nvSpPr>
        <p:spPr>
          <a:xfrm>
            <a:off x="2189000" y="3714375"/>
            <a:ext cx="22764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latin typeface="Merriweather Sans"/>
                <a:ea typeface="Merriweather Sans"/>
                <a:cs typeface="Merriweather Sans"/>
                <a:sym typeface="Merriweather Sans"/>
              </a:rPr>
              <a:t>Ground Truth</a:t>
            </a:r>
            <a:r>
              <a:rPr lang="en-US" sz="1100">
                <a:latin typeface="Merriweather Sans"/>
                <a:ea typeface="Merriweather Sans"/>
                <a:cs typeface="Merriweather Sans"/>
                <a:sym typeface="Merriweather Sans"/>
              </a:rPr>
              <a:t>: Morning</a:t>
            </a:r>
            <a:endParaRPr sz="1100">
              <a:latin typeface="Merriweather Sans"/>
              <a:ea typeface="Merriweather Sans"/>
              <a:cs typeface="Merriweather Sans"/>
              <a:sym typeface="Merriweather Sans"/>
            </a:endParaRPr>
          </a:p>
          <a:p>
            <a:pPr indent="0" lvl="0" marL="0" rtl="0" algn="l">
              <a:spcBef>
                <a:spcPts val="0"/>
              </a:spcBef>
              <a:spcAft>
                <a:spcPts val="0"/>
              </a:spcAft>
              <a:buNone/>
            </a:pPr>
            <a:r>
              <a:rPr b="1" lang="en-US" sz="1100">
                <a:latin typeface="Merriweather Sans"/>
                <a:ea typeface="Merriweather Sans"/>
                <a:cs typeface="Merriweather Sans"/>
                <a:sym typeface="Merriweather Sans"/>
              </a:rPr>
              <a:t>Prediction</a:t>
            </a:r>
            <a:r>
              <a:rPr lang="en-US" sz="1100">
                <a:latin typeface="Merriweather Sans"/>
                <a:ea typeface="Merriweather Sans"/>
                <a:cs typeface="Merriweather Sans"/>
                <a:sym typeface="Merriweather Sans"/>
              </a:rPr>
              <a:t>: Its boring</a:t>
            </a:r>
            <a:endParaRPr sz="1100">
              <a:latin typeface="Merriweather Sans"/>
              <a:ea typeface="Merriweather Sans"/>
              <a:cs typeface="Merriweather Sans"/>
              <a:sym typeface="Merriweather Sans"/>
            </a:endParaRPr>
          </a:p>
        </p:txBody>
      </p:sp>
      <p:grpSp>
        <p:nvGrpSpPr>
          <p:cNvPr id="188" name="Google Shape;188;p24"/>
          <p:cNvGrpSpPr/>
          <p:nvPr/>
        </p:nvGrpSpPr>
        <p:grpSpPr>
          <a:xfrm>
            <a:off x="152415" y="1184426"/>
            <a:ext cx="4639781" cy="1842820"/>
            <a:chOff x="179000" y="1516175"/>
            <a:chExt cx="4354966" cy="1523999"/>
          </a:xfrm>
        </p:grpSpPr>
        <p:pic>
          <p:nvPicPr>
            <p:cNvPr id="189" name="Google Shape;189;p24"/>
            <p:cNvPicPr preferRelativeResize="0"/>
            <p:nvPr/>
          </p:nvPicPr>
          <p:blipFill rotWithShape="1">
            <a:blip r:embed="rId9">
              <a:alphaModFix/>
            </a:blip>
            <a:srcRect b="48849" l="0" r="0" t="0"/>
            <a:stretch/>
          </p:blipFill>
          <p:spPr>
            <a:xfrm>
              <a:off x="179000" y="1516175"/>
              <a:ext cx="2105375" cy="1523999"/>
            </a:xfrm>
            <a:prstGeom prst="rect">
              <a:avLst/>
            </a:prstGeom>
            <a:noFill/>
            <a:ln>
              <a:noFill/>
            </a:ln>
          </p:spPr>
        </p:pic>
        <p:pic>
          <p:nvPicPr>
            <p:cNvPr id="190" name="Google Shape;190;p24"/>
            <p:cNvPicPr preferRelativeResize="0"/>
            <p:nvPr/>
          </p:nvPicPr>
          <p:blipFill rotWithShape="1">
            <a:blip r:embed="rId9">
              <a:alphaModFix/>
            </a:blip>
            <a:srcRect b="0" l="0" r="0" t="52127"/>
            <a:stretch/>
          </p:blipFill>
          <p:spPr>
            <a:xfrm>
              <a:off x="2284375" y="1516175"/>
              <a:ext cx="2249591" cy="1523999"/>
            </a:xfrm>
            <a:prstGeom prst="rect">
              <a:avLst/>
            </a:prstGeom>
            <a:noFill/>
            <a:ln>
              <a:noFill/>
            </a:ln>
          </p:spPr>
        </p:pic>
      </p:grpSp>
      <p:sp>
        <p:nvSpPr>
          <p:cNvPr id="191" name="Google Shape;191;p24"/>
          <p:cNvSpPr txBox="1"/>
          <p:nvPr/>
        </p:nvSpPr>
        <p:spPr>
          <a:xfrm>
            <a:off x="152425" y="832825"/>
            <a:ext cx="6531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Merriweather Sans"/>
                <a:ea typeface="Merriweather Sans"/>
                <a:cs typeface="Merriweather Sans"/>
                <a:sym typeface="Merriweather Sans"/>
                <a:hlinkClick r:id="rId10"/>
              </a:rPr>
              <a:t>Link</a:t>
            </a:r>
            <a:endParaRPr>
              <a:latin typeface="Merriweather Sans"/>
              <a:ea typeface="Merriweather Sans"/>
              <a:cs typeface="Merriweather Sans"/>
              <a:sym typeface="Merriweather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idx="1" type="subTitle"/>
          </p:nvPr>
        </p:nvSpPr>
        <p:spPr>
          <a:xfrm>
            <a:off x="361475" y="1422700"/>
            <a:ext cx="5746500" cy="4682100"/>
          </a:xfrm>
          <a:prstGeom prst="rect">
            <a:avLst/>
          </a:prstGeom>
        </p:spPr>
        <p:txBody>
          <a:bodyPr anchorCtr="0" anchor="t" bIns="45700" lIns="91425" spcFirstLastPara="1" rIns="91425" wrap="square" tIns="45700">
            <a:noAutofit/>
          </a:bodyPr>
          <a:lstStyle/>
          <a:p>
            <a:pPr indent="-387350" lvl="0" marL="457200" rtl="0" algn="l">
              <a:lnSpc>
                <a:spcPct val="115000"/>
              </a:lnSpc>
              <a:spcBef>
                <a:spcPts val="0"/>
              </a:spcBef>
              <a:spcAft>
                <a:spcPts val="0"/>
              </a:spcAft>
              <a:buClr>
                <a:srgbClr val="333333"/>
              </a:buClr>
              <a:buSzPts val="2500"/>
              <a:buFont typeface="Merriweather Sans"/>
              <a:buChar char="●"/>
            </a:pPr>
            <a:r>
              <a:rPr lang="en-US" sz="2500">
                <a:solidFill>
                  <a:srgbClr val="333333"/>
                </a:solidFill>
                <a:latin typeface="Merriweather Sans"/>
                <a:ea typeface="Merriweather Sans"/>
                <a:cs typeface="Merriweather Sans"/>
                <a:sym typeface="Merriweather Sans"/>
              </a:rPr>
              <a:t>Inherent b</a:t>
            </a:r>
            <a:r>
              <a:rPr lang="en-US" sz="2500">
                <a:solidFill>
                  <a:srgbClr val="333333"/>
                </a:solidFill>
                <a:latin typeface="Merriweather Sans"/>
                <a:ea typeface="Merriweather Sans"/>
                <a:cs typeface="Merriweather Sans"/>
                <a:sym typeface="Merriweather Sans"/>
              </a:rPr>
              <a:t>ias on accents</a:t>
            </a:r>
            <a:endParaRPr sz="2500">
              <a:solidFill>
                <a:srgbClr val="333333"/>
              </a:solidFill>
              <a:latin typeface="Merriweather Sans"/>
              <a:ea typeface="Merriweather Sans"/>
              <a:cs typeface="Merriweather Sans"/>
              <a:sym typeface="Merriweather Sans"/>
            </a:endParaRPr>
          </a:p>
          <a:p>
            <a:pPr indent="-368300" lvl="1" marL="914400" marR="604020" rtl="0" algn="l">
              <a:lnSpc>
                <a:spcPct val="115000"/>
              </a:lnSpc>
              <a:spcBef>
                <a:spcPts val="0"/>
              </a:spcBef>
              <a:spcAft>
                <a:spcPts val="0"/>
              </a:spcAft>
              <a:buClr>
                <a:srgbClr val="333333"/>
              </a:buClr>
              <a:buSzPts val="2200"/>
              <a:buFont typeface="Merriweather Sans"/>
              <a:buChar char="○"/>
            </a:pPr>
            <a:r>
              <a:rPr lang="en-US" sz="2200">
                <a:solidFill>
                  <a:srgbClr val="333333"/>
                </a:solidFill>
              </a:rPr>
              <a:t>Dataset limited to BBC videos</a:t>
            </a:r>
            <a:endParaRPr sz="2200">
              <a:solidFill>
                <a:srgbClr val="333333"/>
              </a:solidFill>
            </a:endParaRPr>
          </a:p>
          <a:p>
            <a:pPr indent="-387350" lvl="0" marL="508000" rtl="0" algn="l">
              <a:lnSpc>
                <a:spcPct val="115000"/>
              </a:lnSpc>
              <a:spcBef>
                <a:spcPts val="0"/>
              </a:spcBef>
              <a:spcAft>
                <a:spcPts val="0"/>
              </a:spcAft>
              <a:buClr>
                <a:srgbClr val="333333"/>
              </a:buClr>
              <a:buSzPts val="2500"/>
              <a:buFont typeface="Merriweather Sans"/>
              <a:buChar char="●"/>
            </a:pPr>
            <a:r>
              <a:rPr lang="en-US" sz="2500">
                <a:solidFill>
                  <a:srgbClr val="333333"/>
                </a:solidFill>
                <a:latin typeface="Merriweather Sans"/>
                <a:ea typeface="Merriweather Sans"/>
                <a:cs typeface="Merriweather Sans"/>
                <a:sym typeface="Merriweather Sans"/>
              </a:rPr>
              <a:t>Need appropriate speech speed</a:t>
            </a:r>
            <a:endParaRPr sz="2400">
              <a:solidFill>
                <a:srgbClr val="333333"/>
              </a:solidFill>
              <a:latin typeface="Merriweather Sans"/>
              <a:ea typeface="Merriweather Sans"/>
              <a:cs typeface="Merriweather Sans"/>
              <a:sym typeface="Merriweather Sans"/>
            </a:endParaRPr>
          </a:p>
          <a:p>
            <a:pPr indent="-387350" lvl="0" marL="508000" rtl="0" algn="l">
              <a:lnSpc>
                <a:spcPct val="115000"/>
              </a:lnSpc>
              <a:spcBef>
                <a:spcPts val="0"/>
              </a:spcBef>
              <a:spcAft>
                <a:spcPts val="0"/>
              </a:spcAft>
              <a:buClr>
                <a:srgbClr val="333333"/>
              </a:buClr>
              <a:buSzPts val="2500"/>
              <a:buFont typeface="Merriweather Sans"/>
              <a:buChar char="●"/>
            </a:pPr>
            <a:r>
              <a:rPr lang="en-US" sz="2500">
                <a:solidFill>
                  <a:srgbClr val="333333"/>
                </a:solidFill>
                <a:latin typeface="Merriweather Sans"/>
                <a:ea typeface="Merriweather Sans"/>
                <a:cs typeface="Merriweather Sans"/>
                <a:sym typeface="Merriweather Sans"/>
              </a:rPr>
              <a:t>Single viseme for multiple phonemes causes confusion</a:t>
            </a:r>
            <a:endParaRPr sz="2500">
              <a:solidFill>
                <a:srgbClr val="333333"/>
              </a:solidFill>
              <a:latin typeface="Merriweather Sans"/>
              <a:ea typeface="Merriweather Sans"/>
              <a:cs typeface="Merriweather Sans"/>
              <a:sym typeface="Merriweather Sans"/>
            </a:endParaRPr>
          </a:p>
          <a:p>
            <a:pPr indent="-387350" lvl="0" marL="508000" marR="0" rtl="0" algn="l">
              <a:lnSpc>
                <a:spcPct val="115000"/>
              </a:lnSpc>
              <a:spcBef>
                <a:spcPts val="0"/>
              </a:spcBef>
              <a:spcAft>
                <a:spcPts val="0"/>
              </a:spcAft>
              <a:buClr>
                <a:srgbClr val="333333"/>
              </a:buClr>
              <a:buSzPts val="2500"/>
              <a:buFont typeface="Merriweather Sans"/>
              <a:buChar char="●"/>
            </a:pPr>
            <a:r>
              <a:rPr lang="en-US" sz="2500">
                <a:solidFill>
                  <a:srgbClr val="333333"/>
                </a:solidFill>
                <a:latin typeface="Merriweather Sans"/>
                <a:ea typeface="Merriweather Sans"/>
                <a:cs typeface="Merriweather Sans"/>
                <a:sym typeface="Merriweather Sans"/>
              </a:rPr>
              <a:t>Need curriculum learning for training convergence</a:t>
            </a:r>
            <a:endParaRPr sz="2500">
              <a:solidFill>
                <a:srgbClr val="333333"/>
              </a:solidFill>
              <a:latin typeface="Merriweather Sans"/>
              <a:ea typeface="Merriweather Sans"/>
              <a:cs typeface="Merriweather Sans"/>
              <a:sym typeface="Merriweather Sans"/>
            </a:endParaRPr>
          </a:p>
          <a:p>
            <a:pPr indent="-387350" lvl="0" marL="457200" rtl="0" algn="l">
              <a:lnSpc>
                <a:spcPct val="115000"/>
              </a:lnSpc>
              <a:spcBef>
                <a:spcPts val="0"/>
              </a:spcBef>
              <a:spcAft>
                <a:spcPts val="0"/>
              </a:spcAft>
              <a:buClr>
                <a:srgbClr val="333333"/>
              </a:buClr>
              <a:buSzPts val="2500"/>
              <a:buFont typeface="Merriweather Sans"/>
              <a:buChar char="●"/>
            </a:pPr>
            <a:r>
              <a:rPr lang="en-US" sz="2500">
                <a:solidFill>
                  <a:srgbClr val="333333"/>
                </a:solidFill>
                <a:latin typeface="Merriweather Sans"/>
                <a:ea typeface="Merriweather Sans"/>
                <a:cs typeface="Merriweather Sans"/>
                <a:sym typeface="Merriweather Sans"/>
              </a:rPr>
              <a:t>Inference on the edge device was too slow</a:t>
            </a:r>
            <a:endParaRPr sz="2400">
              <a:latin typeface="Merriweather Sans"/>
              <a:ea typeface="Merriweather Sans"/>
              <a:cs typeface="Merriweather Sans"/>
              <a:sym typeface="Merriweather Sans"/>
            </a:endParaRPr>
          </a:p>
        </p:txBody>
      </p:sp>
      <p:sp>
        <p:nvSpPr>
          <p:cNvPr id="198" name="Google Shape;198;p25"/>
          <p:cNvSpPr txBox="1"/>
          <p:nvPr>
            <p:ph type="title"/>
          </p:nvPr>
        </p:nvSpPr>
        <p:spPr>
          <a:xfrm>
            <a:off x="361475" y="198575"/>
            <a:ext cx="8604000" cy="88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700"/>
              <a:t>Observations</a:t>
            </a:r>
            <a:endParaRPr sz="4700"/>
          </a:p>
        </p:txBody>
      </p:sp>
      <p:pic>
        <p:nvPicPr>
          <p:cNvPr id="199" name="Google Shape;199;p25"/>
          <p:cNvPicPr preferRelativeResize="0"/>
          <p:nvPr/>
        </p:nvPicPr>
        <p:blipFill>
          <a:blip r:embed="rId3">
            <a:alphaModFix amt="74000"/>
          </a:blip>
          <a:stretch>
            <a:fillRect/>
          </a:stretch>
        </p:blipFill>
        <p:spPr>
          <a:xfrm>
            <a:off x="5944700" y="2061175"/>
            <a:ext cx="2857500" cy="2400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txBox="1"/>
          <p:nvPr>
            <p:ph idx="1" type="subTitle"/>
          </p:nvPr>
        </p:nvSpPr>
        <p:spPr>
          <a:xfrm>
            <a:off x="538150" y="2843275"/>
            <a:ext cx="7976700" cy="3275400"/>
          </a:xfrm>
          <a:prstGeom prst="rect">
            <a:avLst/>
          </a:prstGeom>
        </p:spPr>
        <p:txBody>
          <a:bodyPr anchorCtr="0" anchor="t" bIns="45700" lIns="91425" spcFirstLastPara="1" rIns="91425" wrap="square" tIns="45700">
            <a:noAutofit/>
          </a:bodyPr>
          <a:lstStyle/>
          <a:p>
            <a:pPr indent="-374650" lvl="0" marL="508000" rtl="0" algn="l">
              <a:lnSpc>
                <a:spcPct val="150000"/>
              </a:lnSpc>
              <a:spcBef>
                <a:spcPts val="0"/>
              </a:spcBef>
              <a:spcAft>
                <a:spcPts val="0"/>
              </a:spcAft>
              <a:buClr>
                <a:srgbClr val="333333"/>
              </a:buClr>
              <a:buSzPts val="2300"/>
              <a:buFont typeface="Merriweather Sans"/>
              <a:buChar char="●"/>
            </a:pPr>
            <a:r>
              <a:rPr lang="en-US" sz="2300">
                <a:solidFill>
                  <a:srgbClr val="333333"/>
                </a:solidFill>
                <a:latin typeface="Merriweather Sans"/>
                <a:ea typeface="Merriweather Sans"/>
                <a:cs typeface="Merriweather Sans"/>
                <a:sym typeface="Merriweather Sans"/>
              </a:rPr>
              <a:t>Multi-modality (adding audio to augment training)</a:t>
            </a:r>
            <a:endParaRPr sz="2300">
              <a:solidFill>
                <a:srgbClr val="333333"/>
              </a:solidFill>
              <a:latin typeface="Merriweather Sans"/>
              <a:ea typeface="Merriweather Sans"/>
              <a:cs typeface="Merriweather Sans"/>
              <a:sym typeface="Merriweather Sans"/>
            </a:endParaRPr>
          </a:p>
          <a:p>
            <a:pPr indent="-374650" lvl="0" marL="508000" rtl="0" algn="l">
              <a:lnSpc>
                <a:spcPct val="150000"/>
              </a:lnSpc>
              <a:spcBef>
                <a:spcPts val="0"/>
              </a:spcBef>
              <a:spcAft>
                <a:spcPts val="0"/>
              </a:spcAft>
              <a:buClr>
                <a:srgbClr val="333333"/>
              </a:buClr>
              <a:buSzPts val="2300"/>
              <a:buFont typeface="Merriweather Sans"/>
              <a:buChar char="●"/>
            </a:pPr>
            <a:r>
              <a:rPr lang="en-US" sz="2300">
                <a:solidFill>
                  <a:srgbClr val="333333"/>
                </a:solidFill>
                <a:latin typeface="Merriweather Sans"/>
                <a:ea typeface="Merriweather Sans"/>
                <a:cs typeface="Merriweather Sans"/>
                <a:sym typeface="Merriweather Sans"/>
              </a:rPr>
              <a:t>Personalizing the model to read the user better</a:t>
            </a:r>
            <a:endParaRPr sz="2300">
              <a:solidFill>
                <a:srgbClr val="333333"/>
              </a:solidFill>
              <a:latin typeface="Merriweather Sans"/>
              <a:ea typeface="Merriweather Sans"/>
              <a:cs typeface="Merriweather Sans"/>
              <a:sym typeface="Merriweather Sans"/>
            </a:endParaRPr>
          </a:p>
          <a:p>
            <a:pPr indent="-374650" lvl="0" marL="508000" rtl="0" algn="l">
              <a:lnSpc>
                <a:spcPct val="150000"/>
              </a:lnSpc>
              <a:spcBef>
                <a:spcPts val="0"/>
              </a:spcBef>
              <a:spcAft>
                <a:spcPts val="0"/>
              </a:spcAft>
              <a:buClr>
                <a:srgbClr val="333333"/>
              </a:buClr>
              <a:buSzPts val="2300"/>
              <a:buFont typeface="Merriweather Sans"/>
              <a:buChar char="●"/>
            </a:pPr>
            <a:r>
              <a:rPr lang="en-US" sz="2300">
                <a:solidFill>
                  <a:srgbClr val="333333"/>
                </a:solidFill>
                <a:latin typeface="Merriweather Sans"/>
                <a:ea typeface="Merriweather Sans"/>
                <a:cs typeface="Merriweather Sans"/>
                <a:sym typeface="Merriweather Sans"/>
              </a:rPr>
              <a:t>Inference on the Edge (PyTorch/TensorRT)</a:t>
            </a:r>
            <a:endParaRPr sz="2300">
              <a:solidFill>
                <a:srgbClr val="333333"/>
              </a:solidFill>
              <a:latin typeface="Merriweather Sans"/>
              <a:ea typeface="Merriweather Sans"/>
              <a:cs typeface="Merriweather Sans"/>
              <a:sym typeface="Merriweather Sans"/>
            </a:endParaRPr>
          </a:p>
          <a:p>
            <a:pPr indent="-374650" lvl="0" marL="508000" rtl="0" algn="l">
              <a:lnSpc>
                <a:spcPct val="100000"/>
              </a:lnSpc>
              <a:spcBef>
                <a:spcPts val="0"/>
              </a:spcBef>
              <a:spcAft>
                <a:spcPts val="0"/>
              </a:spcAft>
              <a:buClr>
                <a:srgbClr val="333333"/>
              </a:buClr>
              <a:buSzPts val="2300"/>
              <a:buFont typeface="Merriweather Sans"/>
              <a:buChar char="●"/>
            </a:pPr>
            <a:r>
              <a:rPr lang="en-US" sz="2300">
                <a:solidFill>
                  <a:srgbClr val="333333"/>
                </a:solidFill>
                <a:latin typeface="Merriweather Sans"/>
                <a:ea typeface="Merriweather Sans"/>
                <a:cs typeface="Merriweather Sans"/>
                <a:sym typeface="Merriweather Sans"/>
              </a:rPr>
              <a:t>Language Model that corrects sentences, implements spell checker</a:t>
            </a:r>
            <a:endParaRPr>
              <a:latin typeface="Merriweather Sans"/>
              <a:ea typeface="Merriweather Sans"/>
              <a:cs typeface="Merriweather Sans"/>
              <a:sym typeface="Merriweather Sans"/>
            </a:endParaRPr>
          </a:p>
        </p:txBody>
      </p:sp>
      <p:pic>
        <p:nvPicPr>
          <p:cNvPr id="206" name="Google Shape;206;p26"/>
          <p:cNvPicPr preferRelativeResize="0"/>
          <p:nvPr/>
        </p:nvPicPr>
        <p:blipFill rotWithShape="1">
          <a:blip r:embed="rId3">
            <a:alphaModFix/>
          </a:blip>
          <a:srcRect b="0" l="0" r="0" t="27283"/>
          <a:stretch/>
        </p:blipFill>
        <p:spPr>
          <a:xfrm>
            <a:off x="2260763" y="571500"/>
            <a:ext cx="4622475" cy="17600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7"/>
          <p:cNvSpPr txBox="1"/>
          <p:nvPr>
            <p:ph type="title"/>
          </p:nvPr>
        </p:nvSpPr>
        <p:spPr>
          <a:xfrm>
            <a:off x="786800" y="2187402"/>
            <a:ext cx="7662300" cy="1870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Thank You!</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US"/>
              <a:t>Questions?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txBox="1"/>
          <p:nvPr>
            <p:ph type="title"/>
          </p:nvPr>
        </p:nvSpPr>
        <p:spPr>
          <a:xfrm>
            <a:off x="685800" y="1450102"/>
            <a:ext cx="7662300" cy="1870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Appendix</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ph idx="1" type="subTitle"/>
          </p:nvPr>
        </p:nvSpPr>
        <p:spPr>
          <a:xfrm>
            <a:off x="495850" y="1501700"/>
            <a:ext cx="7797000" cy="4059000"/>
          </a:xfrm>
          <a:prstGeom prst="rect">
            <a:avLst/>
          </a:prstGeom>
        </p:spPr>
        <p:txBody>
          <a:bodyPr anchorCtr="0" anchor="t" bIns="45700" lIns="91425" spcFirstLastPara="1" rIns="91425" wrap="square" tIns="45700">
            <a:noAutofit/>
          </a:bodyPr>
          <a:lstStyle/>
          <a:p>
            <a:pPr indent="-374650" lvl="0" marL="508000" rtl="0" algn="l">
              <a:lnSpc>
                <a:spcPct val="150000"/>
              </a:lnSpc>
              <a:spcBef>
                <a:spcPts val="0"/>
              </a:spcBef>
              <a:spcAft>
                <a:spcPts val="0"/>
              </a:spcAft>
              <a:buClr>
                <a:srgbClr val="333333"/>
              </a:buClr>
              <a:buSzPts val="2300"/>
              <a:buChar char="●"/>
            </a:pPr>
            <a:r>
              <a:rPr b="1" lang="en-US" sz="2300">
                <a:solidFill>
                  <a:srgbClr val="333333"/>
                </a:solidFill>
              </a:rPr>
              <a:t>Phoneme</a:t>
            </a:r>
            <a:r>
              <a:rPr b="1" lang="en-US" sz="2300">
                <a:solidFill>
                  <a:srgbClr val="333333"/>
                </a:solidFill>
              </a:rPr>
              <a:t>: </a:t>
            </a:r>
            <a:r>
              <a:rPr lang="en-US" sz="2300">
                <a:solidFill>
                  <a:srgbClr val="333333"/>
                </a:solidFill>
              </a:rPr>
              <a:t>Smallest distinguishable unit of sound that collectively make up a spoken word</a:t>
            </a:r>
            <a:endParaRPr sz="2300">
              <a:solidFill>
                <a:srgbClr val="333333"/>
              </a:solidFill>
            </a:endParaRPr>
          </a:p>
          <a:p>
            <a:pPr indent="-374650" lvl="0" marL="508000" rtl="0" algn="l">
              <a:lnSpc>
                <a:spcPct val="150000"/>
              </a:lnSpc>
              <a:spcBef>
                <a:spcPts val="0"/>
              </a:spcBef>
              <a:spcAft>
                <a:spcPts val="0"/>
              </a:spcAft>
              <a:buClr>
                <a:srgbClr val="333333"/>
              </a:buClr>
              <a:buSzPts val="2300"/>
              <a:buChar char="●"/>
            </a:pPr>
            <a:r>
              <a:rPr b="1" lang="en-US" sz="2300">
                <a:solidFill>
                  <a:srgbClr val="333333"/>
                </a:solidFill>
              </a:rPr>
              <a:t>Viseme</a:t>
            </a:r>
            <a:r>
              <a:rPr lang="en-US" sz="2300">
                <a:solidFill>
                  <a:srgbClr val="333333"/>
                </a:solidFill>
              </a:rPr>
              <a:t>: Visual equivalent of Phoneme </a:t>
            </a:r>
            <a:endParaRPr sz="2300">
              <a:solidFill>
                <a:srgbClr val="333333"/>
              </a:solidFill>
            </a:endParaRPr>
          </a:p>
          <a:p>
            <a:pPr indent="-374650" lvl="0" marL="508000" rtl="0" algn="l">
              <a:lnSpc>
                <a:spcPct val="150000"/>
              </a:lnSpc>
              <a:spcBef>
                <a:spcPts val="0"/>
              </a:spcBef>
              <a:spcAft>
                <a:spcPts val="0"/>
              </a:spcAft>
              <a:buClr>
                <a:srgbClr val="333333"/>
              </a:buClr>
              <a:buSzPts val="2300"/>
              <a:buChar char="●"/>
            </a:pPr>
            <a:r>
              <a:rPr b="1" lang="en-US" sz="2300">
                <a:solidFill>
                  <a:srgbClr val="333333"/>
                </a:solidFill>
              </a:rPr>
              <a:t>Word Error Rate (WER):</a:t>
            </a:r>
            <a:r>
              <a:rPr lang="en-US" sz="2300">
                <a:solidFill>
                  <a:schemeClr val="dk1"/>
                </a:solidFill>
              </a:rPr>
              <a:t> </a:t>
            </a:r>
            <a:r>
              <a:rPr lang="en-US" sz="2300">
                <a:solidFill>
                  <a:srgbClr val="333333"/>
                </a:solidFill>
              </a:rPr>
              <a:t>Defined as WER = (S+D+I)/N, where S, D and I are the number of substitutions, deletions, and insertions</a:t>
            </a:r>
            <a:endParaRPr sz="2300">
              <a:solidFill>
                <a:srgbClr val="333333"/>
              </a:solidFill>
            </a:endParaRPr>
          </a:p>
          <a:p>
            <a:pPr indent="0" lvl="0" marL="0" rtl="0" algn="l">
              <a:spcBef>
                <a:spcPts val="800"/>
              </a:spcBef>
              <a:spcAft>
                <a:spcPts val="1600"/>
              </a:spcAft>
              <a:buNone/>
            </a:pPr>
            <a:r>
              <a:t/>
            </a:r>
            <a:endParaRPr/>
          </a:p>
        </p:txBody>
      </p:sp>
      <p:sp>
        <p:nvSpPr>
          <p:cNvPr id="225" name="Google Shape;225;p29"/>
          <p:cNvSpPr txBox="1"/>
          <p:nvPr>
            <p:ph type="title"/>
          </p:nvPr>
        </p:nvSpPr>
        <p:spPr>
          <a:xfrm>
            <a:off x="399000" y="276075"/>
            <a:ext cx="8604000" cy="102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700"/>
              <a:t>Glossary</a:t>
            </a:r>
            <a:endParaRPr sz="4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0"/>
          <p:cNvSpPr txBox="1"/>
          <p:nvPr>
            <p:ph type="title"/>
          </p:nvPr>
        </p:nvSpPr>
        <p:spPr>
          <a:xfrm>
            <a:off x="399000" y="276075"/>
            <a:ext cx="8604000" cy="1024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700"/>
              <a:t>Datasets</a:t>
            </a:r>
            <a:endParaRPr sz="4700"/>
          </a:p>
        </p:txBody>
      </p:sp>
      <p:pic>
        <p:nvPicPr>
          <p:cNvPr id="232" name="Google Shape;232;p30"/>
          <p:cNvPicPr preferRelativeResize="0"/>
          <p:nvPr/>
        </p:nvPicPr>
        <p:blipFill>
          <a:blip r:embed="rId3">
            <a:alphaModFix/>
          </a:blip>
          <a:stretch>
            <a:fillRect/>
          </a:stretch>
        </p:blipFill>
        <p:spPr>
          <a:xfrm>
            <a:off x="517525" y="1389775"/>
            <a:ext cx="4229100" cy="1343025"/>
          </a:xfrm>
          <a:prstGeom prst="rect">
            <a:avLst/>
          </a:prstGeom>
          <a:noFill/>
          <a:ln>
            <a:noFill/>
          </a:ln>
        </p:spPr>
      </p:pic>
      <p:sp>
        <p:nvSpPr>
          <p:cNvPr id="233" name="Google Shape;233;p30"/>
          <p:cNvSpPr txBox="1"/>
          <p:nvPr/>
        </p:nvSpPr>
        <p:spPr>
          <a:xfrm>
            <a:off x="5000625" y="1878738"/>
            <a:ext cx="5874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Merriweather Sans"/>
                <a:ea typeface="Merriweather Sans"/>
                <a:cs typeface="Merriweather Sans"/>
                <a:sym typeface="Merriweather Sans"/>
              </a:rPr>
              <a:t>LRW</a:t>
            </a:r>
            <a:endParaRPr>
              <a:latin typeface="Merriweather Sans"/>
              <a:ea typeface="Merriweather Sans"/>
              <a:cs typeface="Merriweather Sans"/>
              <a:sym typeface="Merriweather Sans"/>
            </a:endParaRPr>
          </a:p>
        </p:txBody>
      </p:sp>
      <p:pic>
        <p:nvPicPr>
          <p:cNvPr id="234" name="Google Shape;234;p30"/>
          <p:cNvPicPr preferRelativeResize="0"/>
          <p:nvPr/>
        </p:nvPicPr>
        <p:blipFill>
          <a:blip r:embed="rId4">
            <a:alphaModFix/>
          </a:blip>
          <a:stretch>
            <a:fillRect/>
          </a:stretch>
        </p:blipFill>
        <p:spPr>
          <a:xfrm>
            <a:off x="517525" y="2942325"/>
            <a:ext cx="4914900" cy="1562100"/>
          </a:xfrm>
          <a:prstGeom prst="rect">
            <a:avLst/>
          </a:prstGeom>
          <a:noFill/>
          <a:ln>
            <a:noFill/>
          </a:ln>
        </p:spPr>
      </p:pic>
      <p:sp>
        <p:nvSpPr>
          <p:cNvPr id="235" name="Google Shape;235;p30"/>
          <p:cNvSpPr txBox="1"/>
          <p:nvPr/>
        </p:nvSpPr>
        <p:spPr>
          <a:xfrm>
            <a:off x="5588025" y="3540825"/>
            <a:ext cx="809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Merriweather Sans"/>
                <a:ea typeface="Merriweather Sans"/>
                <a:cs typeface="Merriweather Sans"/>
                <a:sym typeface="Merriweather Sans"/>
              </a:rPr>
              <a:t>LRS2</a:t>
            </a:r>
            <a:endParaRPr>
              <a:latin typeface="Merriweather Sans"/>
              <a:ea typeface="Merriweather Sans"/>
              <a:cs typeface="Merriweather Sans"/>
              <a:sym typeface="Merriweather Sans"/>
            </a:endParaRPr>
          </a:p>
        </p:txBody>
      </p:sp>
      <p:pic>
        <p:nvPicPr>
          <p:cNvPr id="236" name="Google Shape;236;p30"/>
          <p:cNvPicPr preferRelativeResize="0"/>
          <p:nvPr/>
        </p:nvPicPr>
        <p:blipFill>
          <a:blip r:embed="rId5">
            <a:alphaModFix/>
          </a:blip>
          <a:stretch>
            <a:fillRect/>
          </a:stretch>
        </p:blipFill>
        <p:spPr>
          <a:xfrm>
            <a:off x="517525" y="4853650"/>
            <a:ext cx="4162425" cy="1247775"/>
          </a:xfrm>
          <a:prstGeom prst="rect">
            <a:avLst/>
          </a:prstGeom>
          <a:noFill/>
          <a:ln>
            <a:noFill/>
          </a:ln>
        </p:spPr>
      </p:pic>
      <p:sp>
        <p:nvSpPr>
          <p:cNvPr id="237" name="Google Shape;237;p30"/>
          <p:cNvSpPr txBox="1"/>
          <p:nvPr/>
        </p:nvSpPr>
        <p:spPr>
          <a:xfrm>
            <a:off x="5168925" y="5294988"/>
            <a:ext cx="809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Merriweather Sans"/>
                <a:ea typeface="Merriweather Sans"/>
                <a:cs typeface="Merriweather Sans"/>
                <a:sym typeface="Merriweather Sans"/>
              </a:rPr>
              <a:t>LRS3</a:t>
            </a:r>
            <a:endParaRPr>
              <a:latin typeface="Merriweather Sans"/>
              <a:ea typeface="Merriweather Sans"/>
              <a:cs typeface="Merriweather Sans"/>
              <a:sym typeface="Merriweather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idx="1" type="subTitle"/>
          </p:nvPr>
        </p:nvSpPr>
        <p:spPr>
          <a:xfrm>
            <a:off x="278850" y="1559600"/>
            <a:ext cx="8586300" cy="4187700"/>
          </a:xfrm>
          <a:prstGeom prst="rect">
            <a:avLst/>
          </a:prstGeom>
        </p:spPr>
        <p:txBody>
          <a:bodyPr anchorCtr="0" anchor="t" bIns="45700" lIns="91425" spcFirstLastPara="1" rIns="91425" wrap="square" tIns="45700">
            <a:noAutofit/>
          </a:bodyPr>
          <a:lstStyle/>
          <a:p>
            <a:pPr indent="-374650" lvl="0" marL="508000" rtl="0" algn="l">
              <a:lnSpc>
                <a:spcPct val="115000"/>
              </a:lnSpc>
              <a:spcBef>
                <a:spcPts val="0"/>
              </a:spcBef>
              <a:spcAft>
                <a:spcPts val="0"/>
              </a:spcAft>
              <a:buClr>
                <a:srgbClr val="333333"/>
              </a:buClr>
              <a:buSzPts val="2300"/>
              <a:buFont typeface="Merriweather Sans"/>
              <a:buChar char="●"/>
            </a:pPr>
            <a:r>
              <a:rPr b="1" lang="en-US" sz="2300">
                <a:solidFill>
                  <a:srgbClr val="333333"/>
                </a:solidFill>
                <a:latin typeface="Merriweather Sans"/>
                <a:ea typeface="Merriweather Sans"/>
                <a:cs typeface="Merriweather Sans"/>
                <a:sym typeface="Merriweather Sans"/>
              </a:rPr>
              <a:t>~ 7.5 Million Americans have voice disorders</a:t>
            </a:r>
            <a:endParaRPr b="1" sz="2300">
              <a:solidFill>
                <a:srgbClr val="333333"/>
              </a:solidFill>
              <a:latin typeface="Merriweather Sans"/>
              <a:ea typeface="Merriweather Sans"/>
              <a:cs typeface="Merriweather Sans"/>
              <a:sym typeface="Merriweather Sans"/>
            </a:endParaRPr>
          </a:p>
          <a:p>
            <a:pPr indent="-374650" lvl="1" marL="914400" rtl="0" algn="l">
              <a:lnSpc>
                <a:spcPct val="115000"/>
              </a:lnSpc>
              <a:spcBef>
                <a:spcPts val="0"/>
              </a:spcBef>
              <a:spcAft>
                <a:spcPts val="0"/>
              </a:spcAft>
              <a:buClr>
                <a:srgbClr val="333333"/>
              </a:buClr>
              <a:buSzPts val="2300"/>
              <a:buFont typeface="Merriweather Sans"/>
              <a:buChar char="○"/>
            </a:pPr>
            <a:r>
              <a:rPr lang="en-US" sz="2300">
                <a:solidFill>
                  <a:srgbClr val="333333"/>
                </a:solidFill>
              </a:rPr>
              <a:t>Vocal cord paralysis</a:t>
            </a:r>
            <a:endParaRPr sz="2300">
              <a:solidFill>
                <a:srgbClr val="333333"/>
              </a:solidFill>
            </a:endParaRPr>
          </a:p>
          <a:p>
            <a:pPr indent="-374650" lvl="1" marL="914400" rtl="0" algn="l">
              <a:lnSpc>
                <a:spcPct val="115000"/>
              </a:lnSpc>
              <a:spcBef>
                <a:spcPts val="0"/>
              </a:spcBef>
              <a:spcAft>
                <a:spcPts val="0"/>
              </a:spcAft>
              <a:buClr>
                <a:srgbClr val="333333"/>
              </a:buClr>
              <a:buSzPts val="2300"/>
              <a:buChar char="○"/>
            </a:pPr>
            <a:r>
              <a:rPr lang="en-US" sz="2300">
                <a:solidFill>
                  <a:srgbClr val="333333"/>
                </a:solidFill>
              </a:rPr>
              <a:t>Surgical procedure</a:t>
            </a:r>
            <a:endParaRPr sz="2300">
              <a:solidFill>
                <a:srgbClr val="333333"/>
              </a:solidFill>
            </a:endParaRPr>
          </a:p>
          <a:p>
            <a:pPr indent="-374650" lvl="1" marL="914400" rtl="0" algn="l">
              <a:lnSpc>
                <a:spcPct val="115000"/>
              </a:lnSpc>
              <a:spcBef>
                <a:spcPts val="0"/>
              </a:spcBef>
              <a:spcAft>
                <a:spcPts val="0"/>
              </a:spcAft>
              <a:buClr>
                <a:srgbClr val="333333"/>
              </a:buClr>
              <a:buSzPts val="2300"/>
              <a:buChar char="○"/>
            </a:pPr>
            <a:r>
              <a:rPr lang="en-US" sz="2300">
                <a:solidFill>
                  <a:srgbClr val="333333"/>
                </a:solidFill>
              </a:rPr>
              <a:t>Viral infection</a:t>
            </a:r>
            <a:endParaRPr sz="2300">
              <a:solidFill>
                <a:srgbClr val="333333"/>
              </a:solidFill>
            </a:endParaRPr>
          </a:p>
          <a:p>
            <a:pPr indent="-374650" lvl="1" marL="914400" rtl="0" algn="l">
              <a:lnSpc>
                <a:spcPct val="115000"/>
              </a:lnSpc>
              <a:spcBef>
                <a:spcPts val="0"/>
              </a:spcBef>
              <a:spcAft>
                <a:spcPts val="0"/>
              </a:spcAft>
              <a:buClr>
                <a:srgbClr val="333333"/>
              </a:buClr>
              <a:buSzPts val="2300"/>
              <a:buChar char="○"/>
            </a:pPr>
            <a:r>
              <a:rPr lang="en-US" sz="2300">
                <a:solidFill>
                  <a:srgbClr val="333333"/>
                </a:solidFill>
              </a:rPr>
              <a:t>Hearing Loss not treated on time</a:t>
            </a:r>
            <a:endParaRPr sz="2300">
              <a:solidFill>
                <a:srgbClr val="333333"/>
              </a:solidFill>
            </a:endParaRPr>
          </a:p>
          <a:p>
            <a:pPr indent="-374650" lvl="1" marL="914400" rtl="0" algn="l">
              <a:lnSpc>
                <a:spcPct val="115000"/>
              </a:lnSpc>
              <a:spcBef>
                <a:spcPts val="0"/>
              </a:spcBef>
              <a:spcAft>
                <a:spcPts val="0"/>
              </a:spcAft>
              <a:buClr>
                <a:srgbClr val="333333"/>
              </a:buClr>
              <a:buSzPts val="2300"/>
              <a:buChar char="○"/>
            </a:pPr>
            <a:r>
              <a:rPr lang="en-US" sz="2300">
                <a:solidFill>
                  <a:srgbClr val="333333"/>
                </a:solidFill>
              </a:rPr>
              <a:t>Cancer resulting in Laryngectomy</a:t>
            </a:r>
            <a:endParaRPr sz="2300">
              <a:solidFill>
                <a:srgbClr val="333333"/>
              </a:solidFill>
            </a:endParaRPr>
          </a:p>
          <a:p>
            <a:pPr indent="-374650" lvl="0" marL="508000" rtl="0" algn="l">
              <a:lnSpc>
                <a:spcPct val="115000"/>
              </a:lnSpc>
              <a:spcBef>
                <a:spcPts val="0"/>
              </a:spcBef>
              <a:spcAft>
                <a:spcPts val="0"/>
              </a:spcAft>
              <a:buClr>
                <a:srgbClr val="333333"/>
              </a:buClr>
              <a:buSzPts val="2300"/>
              <a:buFont typeface="Merriweather Sans"/>
              <a:buChar char="●"/>
            </a:pPr>
            <a:r>
              <a:rPr b="1" lang="en-US" sz="2300">
                <a:solidFill>
                  <a:srgbClr val="333333"/>
                </a:solidFill>
                <a:latin typeface="Merriweather Sans"/>
                <a:ea typeface="Merriweather Sans"/>
                <a:cs typeface="Merriweather Sans"/>
                <a:sym typeface="Merriweather Sans"/>
              </a:rPr>
              <a:t>This can result in </a:t>
            </a:r>
            <a:endParaRPr b="1" sz="2300">
              <a:solidFill>
                <a:srgbClr val="333333"/>
              </a:solidFill>
              <a:latin typeface="Merriweather Sans"/>
              <a:ea typeface="Merriweather Sans"/>
              <a:cs typeface="Merriweather Sans"/>
              <a:sym typeface="Merriweather Sans"/>
            </a:endParaRPr>
          </a:p>
          <a:p>
            <a:pPr indent="-374650" lvl="1" marL="914400" rtl="0" algn="l">
              <a:lnSpc>
                <a:spcPct val="115000"/>
              </a:lnSpc>
              <a:spcBef>
                <a:spcPts val="0"/>
              </a:spcBef>
              <a:spcAft>
                <a:spcPts val="0"/>
              </a:spcAft>
              <a:buClr>
                <a:srgbClr val="333333"/>
              </a:buClr>
              <a:buSzPts val="2300"/>
              <a:buChar char="○"/>
            </a:pPr>
            <a:r>
              <a:rPr lang="en-US" sz="2300">
                <a:solidFill>
                  <a:srgbClr val="333333"/>
                </a:solidFill>
              </a:rPr>
              <a:t>Partial or Complete loss of voice</a:t>
            </a:r>
            <a:endParaRPr sz="2300">
              <a:solidFill>
                <a:srgbClr val="333333"/>
              </a:solidFill>
            </a:endParaRPr>
          </a:p>
          <a:p>
            <a:pPr indent="-374650" lvl="1" marL="914400" rtl="0" algn="l">
              <a:lnSpc>
                <a:spcPct val="115000"/>
              </a:lnSpc>
              <a:spcBef>
                <a:spcPts val="0"/>
              </a:spcBef>
              <a:spcAft>
                <a:spcPts val="0"/>
              </a:spcAft>
              <a:buClr>
                <a:srgbClr val="333333"/>
              </a:buClr>
              <a:buSzPts val="2300"/>
              <a:buChar char="○"/>
            </a:pPr>
            <a:r>
              <a:rPr lang="en-US" sz="2300">
                <a:solidFill>
                  <a:srgbClr val="333333"/>
                </a:solidFill>
              </a:rPr>
              <a:t>Problems with pitch and volume</a:t>
            </a:r>
            <a:endParaRPr sz="2300">
              <a:solidFill>
                <a:srgbClr val="333333"/>
              </a:solidFill>
            </a:endParaRPr>
          </a:p>
          <a:p>
            <a:pPr indent="-374650" lvl="1" marL="914400" rtl="0" algn="l">
              <a:lnSpc>
                <a:spcPct val="115000"/>
              </a:lnSpc>
              <a:spcBef>
                <a:spcPts val="0"/>
              </a:spcBef>
              <a:spcAft>
                <a:spcPts val="0"/>
              </a:spcAft>
              <a:buClr>
                <a:srgbClr val="333333"/>
              </a:buClr>
              <a:buSzPts val="2300"/>
              <a:buChar char="○"/>
            </a:pPr>
            <a:r>
              <a:rPr lang="en-US" sz="2300">
                <a:solidFill>
                  <a:srgbClr val="333333"/>
                </a:solidFill>
              </a:rPr>
              <a:t>Affect the quality of voice</a:t>
            </a:r>
            <a:endParaRPr sz="2300">
              <a:solidFill>
                <a:srgbClr val="333333"/>
              </a:solidFill>
            </a:endParaRPr>
          </a:p>
          <a:p>
            <a:pPr indent="0" lvl="0" marL="0" rtl="0" algn="l">
              <a:spcBef>
                <a:spcPts val="800"/>
              </a:spcBef>
              <a:spcAft>
                <a:spcPts val="1600"/>
              </a:spcAft>
              <a:buNone/>
            </a:pPr>
            <a:r>
              <a:t/>
            </a:r>
            <a:endParaRPr/>
          </a:p>
        </p:txBody>
      </p:sp>
      <p:sp>
        <p:nvSpPr>
          <p:cNvPr id="73" name="Google Shape;73;p15"/>
          <p:cNvSpPr txBox="1"/>
          <p:nvPr>
            <p:ph type="title"/>
          </p:nvPr>
        </p:nvSpPr>
        <p:spPr>
          <a:xfrm>
            <a:off x="278850" y="165000"/>
            <a:ext cx="8586300" cy="1311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700"/>
              <a:t>The Inaudible Voice </a:t>
            </a:r>
            <a:endParaRPr sz="4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idx="1" type="subTitle"/>
          </p:nvPr>
        </p:nvSpPr>
        <p:spPr>
          <a:xfrm>
            <a:off x="486275" y="1904225"/>
            <a:ext cx="8354400" cy="4056900"/>
          </a:xfrm>
          <a:prstGeom prst="rect">
            <a:avLst/>
          </a:prstGeom>
        </p:spPr>
        <p:txBody>
          <a:bodyPr anchorCtr="0" anchor="t" bIns="45700" lIns="91425" spcFirstLastPara="1" rIns="91425" wrap="square" tIns="45700">
            <a:noAutofit/>
          </a:bodyPr>
          <a:lstStyle/>
          <a:p>
            <a:pPr indent="-374650" lvl="0" marL="508000" rtl="0" algn="l">
              <a:lnSpc>
                <a:spcPct val="115000"/>
              </a:lnSpc>
              <a:spcBef>
                <a:spcPts val="0"/>
              </a:spcBef>
              <a:spcAft>
                <a:spcPts val="0"/>
              </a:spcAft>
              <a:buClr>
                <a:srgbClr val="333333"/>
              </a:buClr>
              <a:buSzPts val="2300"/>
              <a:buFont typeface="Merriweather Sans"/>
              <a:buChar char="●"/>
            </a:pPr>
            <a:r>
              <a:rPr b="1" lang="en-US" sz="2300">
                <a:solidFill>
                  <a:srgbClr val="333333"/>
                </a:solidFill>
                <a:latin typeface="Merriweather Sans"/>
                <a:ea typeface="Merriweather Sans"/>
                <a:cs typeface="Merriweather Sans"/>
                <a:sym typeface="Merriweather Sans"/>
              </a:rPr>
              <a:t>Loss of Voice directly affects the quality of life</a:t>
            </a:r>
            <a:endParaRPr b="1" sz="2300">
              <a:solidFill>
                <a:srgbClr val="333333"/>
              </a:solidFill>
              <a:latin typeface="Merriweather Sans"/>
              <a:ea typeface="Merriweather Sans"/>
              <a:cs typeface="Merriweather Sans"/>
              <a:sym typeface="Merriweather Sans"/>
            </a:endParaRPr>
          </a:p>
          <a:p>
            <a:pPr indent="-374650" lvl="1" marL="914400" rtl="0" algn="l">
              <a:lnSpc>
                <a:spcPct val="115000"/>
              </a:lnSpc>
              <a:spcBef>
                <a:spcPts val="0"/>
              </a:spcBef>
              <a:spcAft>
                <a:spcPts val="0"/>
              </a:spcAft>
              <a:buClr>
                <a:srgbClr val="333333"/>
              </a:buClr>
              <a:buSzPts val="2300"/>
              <a:buFont typeface="Merriweather Sans"/>
              <a:buChar char="○"/>
            </a:pPr>
            <a:r>
              <a:rPr lang="en-US" sz="2300">
                <a:solidFill>
                  <a:srgbClr val="333333"/>
                </a:solidFill>
              </a:rPr>
              <a:t>Basic communication becomes an issue</a:t>
            </a:r>
            <a:endParaRPr sz="2300">
              <a:solidFill>
                <a:srgbClr val="333333"/>
              </a:solidFill>
            </a:endParaRPr>
          </a:p>
          <a:p>
            <a:pPr indent="-374650" lvl="0" marL="457200" rtl="0" algn="l">
              <a:lnSpc>
                <a:spcPct val="115000"/>
              </a:lnSpc>
              <a:spcBef>
                <a:spcPts val="0"/>
              </a:spcBef>
              <a:spcAft>
                <a:spcPts val="0"/>
              </a:spcAft>
              <a:buClr>
                <a:srgbClr val="333333"/>
              </a:buClr>
              <a:buSzPts val="2300"/>
              <a:buFont typeface="Merriweather Sans"/>
              <a:buChar char="●"/>
            </a:pPr>
            <a:r>
              <a:rPr b="1" lang="en-US" sz="2300">
                <a:solidFill>
                  <a:srgbClr val="333333"/>
                </a:solidFill>
              </a:rPr>
              <a:t>Reconstruction of basic communication</a:t>
            </a:r>
            <a:endParaRPr b="1" sz="2300">
              <a:solidFill>
                <a:srgbClr val="333333"/>
              </a:solidFill>
            </a:endParaRPr>
          </a:p>
          <a:p>
            <a:pPr indent="-374650" lvl="1" marL="914400" rtl="0" algn="l">
              <a:lnSpc>
                <a:spcPct val="115000"/>
              </a:lnSpc>
              <a:spcBef>
                <a:spcPts val="0"/>
              </a:spcBef>
              <a:spcAft>
                <a:spcPts val="0"/>
              </a:spcAft>
              <a:buClr>
                <a:srgbClr val="333333"/>
              </a:buClr>
              <a:buSzPts val="2300"/>
              <a:buChar char="○"/>
            </a:pPr>
            <a:r>
              <a:rPr lang="en-US" sz="2300">
                <a:solidFill>
                  <a:srgbClr val="333333"/>
                </a:solidFill>
              </a:rPr>
              <a:t>The speech aid must adjust to user’s lifestyle</a:t>
            </a:r>
            <a:endParaRPr sz="2300">
              <a:solidFill>
                <a:srgbClr val="333333"/>
              </a:solidFill>
            </a:endParaRPr>
          </a:p>
          <a:p>
            <a:pPr indent="-374650" lvl="1" marL="914400" rtl="0" algn="l">
              <a:lnSpc>
                <a:spcPct val="115000"/>
              </a:lnSpc>
              <a:spcBef>
                <a:spcPts val="0"/>
              </a:spcBef>
              <a:spcAft>
                <a:spcPts val="0"/>
              </a:spcAft>
              <a:buClr>
                <a:srgbClr val="333333"/>
              </a:buClr>
              <a:buSzPts val="2300"/>
              <a:buChar char="○"/>
            </a:pPr>
            <a:r>
              <a:rPr lang="en-US" sz="2300">
                <a:solidFill>
                  <a:srgbClr val="333333"/>
                </a:solidFill>
              </a:rPr>
              <a:t>Natural extension</a:t>
            </a:r>
            <a:endParaRPr sz="2300">
              <a:solidFill>
                <a:srgbClr val="333333"/>
              </a:solidFill>
            </a:endParaRPr>
          </a:p>
          <a:p>
            <a:pPr indent="-374650" lvl="1" marL="914400" rtl="0" algn="l">
              <a:lnSpc>
                <a:spcPct val="115000"/>
              </a:lnSpc>
              <a:spcBef>
                <a:spcPts val="0"/>
              </a:spcBef>
              <a:spcAft>
                <a:spcPts val="0"/>
              </a:spcAft>
              <a:buClr>
                <a:srgbClr val="333333"/>
              </a:buClr>
              <a:buSzPts val="2300"/>
              <a:buChar char="○"/>
            </a:pPr>
            <a:r>
              <a:rPr lang="en-US" sz="2300">
                <a:solidFill>
                  <a:srgbClr val="333333"/>
                </a:solidFill>
              </a:rPr>
              <a:t>Easy to operate</a:t>
            </a:r>
            <a:endParaRPr sz="2300">
              <a:solidFill>
                <a:srgbClr val="333333"/>
              </a:solidFill>
            </a:endParaRPr>
          </a:p>
          <a:p>
            <a:pPr indent="-374650" lvl="0" marL="457200" rtl="0" algn="l">
              <a:lnSpc>
                <a:spcPct val="115000"/>
              </a:lnSpc>
              <a:spcBef>
                <a:spcPts val="0"/>
              </a:spcBef>
              <a:spcAft>
                <a:spcPts val="0"/>
              </a:spcAft>
              <a:buClr>
                <a:srgbClr val="333333"/>
              </a:buClr>
              <a:buSzPts val="2300"/>
              <a:buChar char="●"/>
            </a:pPr>
            <a:r>
              <a:rPr b="1" lang="en-US" sz="2300">
                <a:solidFill>
                  <a:srgbClr val="333333"/>
                </a:solidFill>
              </a:rPr>
              <a:t>Artificial larynx device</a:t>
            </a:r>
            <a:endParaRPr b="1" sz="2300">
              <a:solidFill>
                <a:srgbClr val="333333"/>
              </a:solidFill>
            </a:endParaRPr>
          </a:p>
          <a:p>
            <a:pPr indent="-374650" lvl="1" marL="914400" rtl="0" algn="l">
              <a:lnSpc>
                <a:spcPct val="115000"/>
              </a:lnSpc>
              <a:spcBef>
                <a:spcPts val="0"/>
              </a:spcBef>
              <a:spcAft>
                <a:spcPts val="0"/>
              </a:spcAft>
              <a:buClr>
                <a:srgbClr val="333333"/>
              </a:buClr>
              <a:buSzPts val="2300"/>
              <a:buChar char="○"/>
            </a:pPr>
            <a:r>
              <a:rPr lang="en-US" sz="2300">
                <a:solidFill>
                  <a:srgbClr val="333333"/>
                </a:solidFill>
              </a:rPr>
              <a:t>Electronic Speech Aid</a:t>
            </a:r>
            <a:endParaRPr sz="2300">
              <a:solidFill>
                <a:srgbClr val="333333"/>
              </a:solidFill>
            </a:endParaRPr>
          </a:p>
          <a:p>
            <a:pPr indent="-374650" lvl="1" marL="914400" rtl="0" algn="l">
              <a:lnSpc>
                <a:spcPct val="115000"/>
              </a:lnSpc>
              <a:spcBef>
                <a:spcPts val="0"/>
              </a:spcBef>
              <a:spcAft>
                <a:spcPts val="0"/>
              </a:spcAft>
              <a:buClr>
                <a:srgbClr val="333333"/>
              </a:buClr>
              <a:buSzPts val="2300"/>
              <a:buChar char="○"/>
            </a:pPr>
            <a:r>
              <a:rPr lang="en-US" sz="2300">
                <a:solidFill>
                  <a:srgbClr val="333333"/>
                </a:solidFill>
              </a:rPr>
              <a:t>With Volume Control</a:t>
            </a:r>
            <a:endParaRPr sz="2300">
              <a:solidFill>
                <a:srgbClr val="333333"/>
              </a:solidFill>
            </a:endParaRPr>
          </a:p>
          <a:p>
            <a:pPr indent="0" lvl="0" marL="0" rtl="0" algn="l">
              <a:spcBef>
                <a:spcPts val="800"/>
              </a:spcBef>
              <a:spcAft>
                <a:spcPts val="1600"/>
              </a:spcAft>
              <a:buNone/>
            </a:pPr>
            <a:r>
              <a:t/>
            </a:r>
            <a:endParaRPr/>
          </a:p>
        </p:txBody>
      </p:sp>
      <p:sp>
        <p:nvSpPr>
          <p:cNvPr id="80" name="Google Shape;80;p16"/>
          <p:cNvSpPr txBox="1"/>
          <p:nvPr>
            <p:ph type="title"/>
          </p:nvPr>
        </p:nvSpPr>
        <p:spPr>
          <a:xfrm>
            <a:off x="399000" y="276075"/>
            <a:ext cx="8604000" cy="1424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700"/>
              <a:t>Building Communication</a:t>
            </a:r>
            <a:endParaRPr sz="4700"/>
          </a:p>
        </p:txBody>
      </p:sp>
      <p:pic>
        <p:nvPicPr>
          <p:cNvPr id="81" name="Google Shape;81;p16"/>
          <p:cNvPicPr preferRelativeResize="0"/>
          <p:nvPr/>
        </p:nvPicPr>
        <p:blipFill>
          <a:blip r:embed="rId3">
            <a:alphaModFix/>
          </a:blip>
          <a:stretch>
            <a:fillRect/>
          </a:stretch>
        </p:blipFill>
        <p:spPr>
          <a:xfrm>
            <a:off x="5168600" y="4780025"/>
            <a:ext cx="1115175" cy="1115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idx="1" type="subTitle"/>
          </p:nvPr>
        </p:nvSpPr>
        <p:spPr>
          <a:xfrm>
            <a:off x="330250" y="1506850"/>
            <a:ext cx="3918900" cy="4711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600">
                <a:solidFill>
                  <a:schemeClr val="dk2"/>
                </a:solidFill>
              </a:rPr>
              <a:t>Surface Electromyographic (sEMG)</a:t>
            </a:r>
            <a:endParaRPr sz="1600">
              <a:solidFill>
                <a:schemeClr val="dk2"/>
              </a:solidFill>
            </a:endParaRPr>
          </a:p>
          <a:p>
            <a:pPr indent="0" lvl="0" marL="0" rtl="0" algn="l">
              <a:lnSpc>
                <a:spcPct val="115000"/>
              </a:lnSpc>
              <a:spcBef>
                <a:spcPts val="800"/>
              </a:spcBef>
              <a:spcAft>
                <a:spcPts val="0"/>
              </a:spcAft>
              <a:buNone/>
            </a:pPr>
            <a:r>
              <a:t/>
            </a:r>
            <a:endParaRPr b="1" sz="2300">
              <a:solidFill>
                <a:srgbClr val="333333"/>
              </a:solidFill>
            </a:endParaRPr>
          </a:p>
          <a:p>
            <a:pPr indent="0" lvl="0" marL="0" rtl="0" algn="l">
              <a:lnSpc>
                <a:spcPct val="115000"/>
              </a:lnSpc>
              <a:spcBef>
                <a:spcPts val="800"/>
              </a:spcBef>
              <a:spcAft>
                <a:spcPts val="0"/>
              </a:spcAft>
              <a:buNone/>
            </a:pPr>
            <a:r>
              <a:t/>
            </a:r>
            <a:endParaRPr b="1" sz="2300">
              <a:solidFill>
                <a:srgbClr val="333333"/>
              </a:solidFill>
            </a:endParaRPr>
          </a:p>
          <a:p>
            <a:pPr indent="0" lvl="0" marL="0" rtl="0" algn="l">
              <a:lnSpc>
                <a:spcPct val="115000"/>
              </a:lnSpc>
              <a:spcBef>
                <a:spcPts val="800"/>
              </a:spcBef>
              <a:spcAft>
                <a:spcPts val="0"/>
              </a:spcAft>
              <a:buNone/>
            </a:pPr>
            <a:r>
              <a:rPr lang="en-US" sz="1600">
                <a:solidFill>
                  <a:schemeClr val="dk2"/>
                </a:solidFill>
              </a:rPr>
              <a:t>Subvocal Recognition </a:t>
            </a:r>
            <a:endParaRPr sz="1600">
              <a:solidFill>
                <a:schemeClr val="dk2"/>
              </a:solidFill>
            </a:endParaRPr>
          </a:p>
          <a:p>
            <a:pPr indent="0" lvl="0" marL="457200" rtl="0" algn="l">
              <a:lnSpc>
                <a:spcPct val="115000"/>
              </a:lnSpc>
              <a:spcBef>
                <a:spcPts val="800"/>
              </a:spcBef>
              <a:spcAft>
                <a:spcPts val="0"/>
              </a:spcAft>
              <a:buNone/>
            </a:pPr>
            <a:r>
              <a:t/>
            </a:r>
            <a:endParaRPr b="1" sz="2300">
              <a:solidFill>
                <a:srgbClr val="333333"/>
              </a:solidFill>
            </a:endParaRPr>
          </a:p>
          <a:p>
            <a:pPr indent="0" lvl="0" marL="0" rtl="0" algn="l">
              <a:lnSpc>
                <a:spcPct val="115000"/>
              </a:lnSpc>
              <a:spcBef>
                <a:spcPts val="800"/>
              </a:spcBef>
              <a:spcAft>
                <a:spcPts val="0"/>
              </a:spcAft>
              <a:buNone/>
            </a:pPr>
            <a:r>
              <a:t/>
            </a:r>
            <a:endParaRPr b="1" sz="2300">
              <a:solidFill>
                <a:srgbClr val="333333"/>
              </a:solidFill>
            </a:endParaRPr>
          </a:p>
          <a:p>
            <a:pPr indent="0" lvl="0" marL="0" rtl="0" algn="l">
              <a:spcBef>
                <a:spcPts val="800"/>
              </a:spcBef>
              <a:spcAft>
                <a:spcPts val="0"/>
              </a:spcAft>
              <a:buNone/>
            </a:pPr>
            <a:r>
              <a:t/>
            </a:r>
            <a:endParaRPr/>
          </a:p>
          <a:p>
            <a:pPr indent="0" lvl="0" marL="0" rtl="0" algn="l">
              <a:spcBef>
                <a:spcPts val="1600"/>
              </a:spcBef>
              <a:spcAft>
                <a:spcPts val="1600"/>
              </a:spcAft>
              <a:buNone/>
            </a:pPr>
            <a:r>
              <a:rPr lang="en-US" sz="1700"/>
              <a:t>Latest Surface EMG (MIT Labs)</a:t>
            </a:r>
            <a:endParaRPr sz="1700"/>
          </a:p>
        </p:txBody>
      </p:sp>
      <p:sp>
        <p:nvSpPr>
          <p:cNvPr id="88" name="Google Shape;88;p17"/>
          <p:cNvSpPr txBox="1"/>
          <p:nvPr>
            <p:ph type="title"/>
          </p:nvPr>
        </p:nvSpPr>
        <p:spPr>
          <a:xfrm>
            <a:off x="399000" y="276075"/>
            <a:ext cx="8604000" cy="135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700"/>
              <a:t>Wearable Lip Reading</a:t>
            </a:r>
            <a:endParaRPr sz="4700"/>
          </a:p>
        </p:txBody>
      </p:sp>
      <p:pic>
        <p:nvPicPr>
          <p:cNvPr id="89" name="Google Shape;89;p17"/>
          <p:cNvPicPr preferRelativeResize="0"/>
          <p:nvPr/>
        </p:nvPicPr>
        <p:blipFill>
          <a:blip r:embed="rId3">
            <a:alphaModFix/>
          </a:blip>
          <a:stretch>
            <a:fillRect/>
          </a:stretch>
        </p:blipFill>
        <p:spPr>
          <a:xfrm>
            <a:off x="487375" y="1917725"/>
            <a:ext cx="975675" cy="857750"/>
          </a:xfrm>
          <a:prstGeom prst="rect">
            <a:avLst/>
          </a:prstGeom>
          <a:noFill/>
          <a:ln>
            <a:noFill/>
          </a:ln>
        </p:spPr>
      </p:pic>
      <p:pic>
        <p:nvPicPr>
          <p:cNvPr id="90" name="Google Shape;90;p17"/>
          <p:cNvPicPr preferRelativeResize="0"/>
          <p:nvPr/>
        </p:nvPicPr>
        <p:blipFill>
          <a:blip r:embed="rId4">
            <a:alphaModFix/>
          </a:blip>
          <a:stretch>
            <a:fillRect/>
          </a:stretch>
        </p:blipFill>
        <p:spPr>
          <a:xfrm>
            <a:off x="1685825" y="1959600"/>
            <a:ext cx="2475576" cy="807721"/>
          </a:xfrm>
          <a:prstGeom prst="rect">
            <a:avLst/>
          </a:prstGeom>
          <a:noFill/>
          <a:ln>
            <a:noFill/>
          </a:ln>
        </p:spPr>
      </p:pic>
      <p:pic>
        <p:nvPicPr>
          <p:cNvPr id="91" name="Google Shape;91;p17"/>
          <p:cNvPicPr preferRelativeResize="0"/>
          <p:nvPr/>
        </p:nvPicPr>
        <p:blipFill>
          <a:blip r:embed="rId5">
            <a:alphaModFix/>
          </a:blip>
          <a:stretch>
            <a:fillRect/>
          </a:stretch>
        </p:blipFill>
        <p:spPr>
          <a:xfrm>
            <a:off x="444325" y="3244849"/>
            <a:ext cx="1674771" cy="1357500"/>
          </a:xfrm>
          <a:prstGeom prst="rect">
            <a:avLst/>
          </a:prstGeom>
          <a:noFill/>
          <a:ln>
            <a:noFill/>
          </a:ln>
        </p:spPr>
      </p:pic>
      <p:pic>
        <p:nvPicPr>
          <p:cNvPr id="92" name="Google Shape;92;p17"/>
          <p:cNvPicPr preferRelativeResize="0"/>
          <p:nvPr/>
        </p:nvPicPr>
        <p:blipFill>
          <a:blip r:embed="rId6">
            <a:alphaModFix/>
          </a:blip>
          <a:stretch>
            <a:fillRect/>
          </a:stretch>
        </p:blipFill>
        <p:spPr>
          <a:xfrm>
            <a:off x="487375" y="5118700"/>
            <a:ext cx="1674775" cy="864625"/>
          </a:xfrm>
          <a:prstGeom prst="rect">
            <a:avLst/>
          </a:prstGeom>
          <a:noFill/>
          <a:ln>
            <a:noFill/>
          </a:ln>
        </p:spPr>
      </p:pic>
      <p:pic>
        <p:nvPicPr>
          <p:cNvPr id="93" name="Google Shape;93;p17"/>
          <p:cNvPicPr preferRelativeResize="0"/>
          <p:nvPr/>
        </p:nvPicPr>
        <p:blipFill>
          <a:blip r:embed="rId7">
            <a:alphaModFix/>
          </a:blip>
          <a:stretch>
            <a:fillRect/>
          </a:stretch>
        </p:blipFill>
        <p:spPr>
          <a:xfrm>
            <a:off x="2319650" y="5147150"/>
            <a:ext cx="1304936" cy="807725"/>
          </a:xfrm>
          <a:prstGeom prst="rect">
            <a:avLst/>
          </a:prstGeom>
          <a:noFill/>
          <a:ln>
            <a:noFill/>
          </a:ln>
        </p:spPr>
      </p:pic>
      <p:sp>
        <p:nvSpPr>
          <p:cNvPr id="94" name="Google Shape;94;p17"/>
          <p:cNvSpPr txBox="1"/>
          <p:nvPr/>
        </p:nvSpPr>
        <p:spPr>
          <a:xfrm>
            <a:off x="4303050" y="1936375"/>
            <a:ext cx="4475100" cy="38190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333333"/>
              </a:buClr>
              <a:buSzPts val="1700"/>
              <a:buFont typeface="Merriweather Sans"/>
              <a:buChar char="●"/>
            </a:pPr>
            <a:r>
              <a:rPr lang="en-US" sz="1700">
                <a:solidFill>
                  <a:srgbClr val="333333"/>
                </a:solidFill>
                <a:latin typeface="Merriweather Sans"/>
                <a:ea typeface="Merriweather Sans"/>
                <a:cs typeface="Merriweather Sans"/>
                <a:sym typeface="Merriweather Sans"/>
              </a:rPr>
              <a:t>AlterEgo (Developed by MIT labs)</a:t>
            </a:r>
            <a:endParaRPr sz="1700">
              <a:solidFill>
                <a:srgbClr val="333333"/>
              </a:solidFill>
              <a:latin typeface="Merriweather Sans"/>
              <a:ea typeface="Merriweather Sans"/>
              <a:cs typeface="Merriweather Sans"/>
              <a:sym typeface="Merriweather Sans"/>
            </a:endParaRPr>
          </a:p>
          <a:p>
            <a:pPr indent="-336550" lvl="0" marL="457200" rtl="0" algn="l">
              <a:lnSpc>
                <a:spcPct val="115000"/>
              </a:lnSpc>
              <a:spcBef>
                <a:spcPts val="0"/>
              </a:spcBef>
              <a:spcAft>
                <a:spcPts val="0"/>
              </a:spcAft>
              <a:buClr>
                <a:srgbClr val="333333"/>
              </a:buClr>
              <a:buSzPts val="1700"/>
              <a:buFont typeface="Merriweather Sans"/>
              <a:buChar char="●"/>
            </a:pPr>
            <a:r>
              <a:rPr lang="en-US" sz="1700">
                <a:solidFill>
                  <a:srgbClr val="333333"/>
                </a:solidFill>
                <a:latin typeface="Merriweather Sans"/>
                <a:ea typeface="Merriweather Sans"/>
                <a:cs typeface="Merriweather Sans"/>
                <a:sym typeface="Merriweather Sans"/>
              </a:rPr>
              <a:t>Indiscernible Silent Speech Recognition</a:t>
            </a:r>
            <a:endParaRPr sz="1700">
              <a:solidFill>
                <a:srgbClr val="333333"/>
              </a:solidFill>
              <a:latin typeface="Merriweather Sans"/>
              <a:ea typeface="Merriweather Sans"/>
              <a:cs typeface="Merriweather Sans"/>
              <a:sym typeface="Merriweather Sans"/>
            </a:endParaRPr>
          </a:p>
          <a:p>
            <a:pPr indent="-336550" lvl="0" marL="457200" rtl="0" algn="l">
              <a:lnSpc>
                <a:spcPct val="115000"/>
              </a:lnSpc>
              <a:spcBef>
                <a:spcPts val="0"/>
              </a:spcBef>
              <a:spcAft>
                <a:spcPts val="0"/>
              </a:spcAft>
              <a:buClr>
                <a:srgbClr val="333333"/>
              </a:buClr>
              <a:buSzPts val="1700"/>
              <a:buFont typeface="Merriweather Sans"/>
              <a:buChar char="●"/>
            </a:pPr>
            <a:r>
              <a:rPr lang="en-US" sz="1700">
                <a:solidFill>
                  <a:srgbClr val="333333"/>
                </a:solidFill>
                <a:latin typeface="Merriweather Sans"/>
                <a:ea typeface="Merriweather Sans"/>
                <a:cs typeface="Merriweather Sans"/>
                <a:sym typeface="Merriweather Sans"/>
              </a:rPr>
              <a:t>Private and personal machine interface</a:t>
            </a:r>
            <a:endParaRPr sz="1700">
              <a:solidFill>
                <a:srgbClr val="333333"/>
              </a:solidFill>
              <a:latin typeface="Merriweather Sans"/>
              <a:ea typeface="Merriweather Sans"/>
              <a:cs typeface="Merriweather Sans"/>
              <a:sym typeface="Merriweather Sans"/>
            </a:endParaRPr>
          </a:p>
          <a:p>
            <a:pPr indent="-336550" lvl="0" marL="457200" rtl="0" algn="l">
              <a:lnSpc>
                <a:spcPct val="115000"/>
              </a:lnSpc>
              <a:spcBef>
                <a:spcPts val="0"/>
              </a:spcBef>
              <a:spcAft>
                <a:spcPts val="0"/>
              </a:spcAft>
              <a:buClr>
                <a:srgbClr val="333333"/>
              </a:buClr>
              <a:buSzPts val="1700"/>
              <a:buFont typeface="Merriweather Sans"/>
              <a:buChar char="●"/>
            </a:pPr>
            <a:r>
              <a:rPr lang="en-US" sz="1700">
                <a:solidFill>
                  <a:srgbClr val="333333"/>
                </a:solidFill>
                <a:latin typeface="Merriweather Sans"/>
                <a:ea typeface="Merriweather Sans"/>
                <a:cs typeface="Merriweather Sans"/>
                <a:sym typeface="Merriweather Sans"/>
              </a:rPr>
              <a:t>Internally vocalized phrase recognized by computer</a:t>
            </a:r>
            <a:endParaRPr sz="1700">
              <a:solidFill>
                <a:srgbClr val="333333"/>
              </a:solidFill>
              <a:latin typeface="Merriweather Sans"/>
              <a:ea typeface="Merriweather Sans"/>
              <a:cs typeface="Merriweather Sans"/>
              <a:sym typeface="Merriweather Sans"/>
            </a:endParaRPr>
          </a:p>
          <a:p>
            <a:pPr indent="-336550" lvl="0" marL="457200" rtl="0" algn="l">
              <a:lnSpc>
                <a:spcPct val="115000"/>
              </a:lnSpc>
              <a:spcBef>
                <a:spcPts val="0"/>
              </a:spcBef>
              <a:spcAft>
                <a:spcPts val="0"/>
              </a:spcAft>
              <a:buClr>
                <a:srgbClr val="333333"/>
              </a:buClr>
              <a:buSzPts val="1700"/>
              <a:buFont typeface="Merriweather Sans"/>
              <a:buChar char="●"/>
            </a:pPr>
            <a:r>
              <a:rPr lang="en-US" sz="1700">
                <a:solidFill>
                  <a:srgbClr val="333333"/>
                </a:solidFill>
                <a:latin typeface="Merriweather Sans"/>
                <a:ea typeface="Merriweather Sans"/>
                <a:cs typeface="Merriweather Sans"/>
                <a:sym typeface="Merriweather Sans"/>
              </a:rPr>
              <a:t>Computed output aurally transmitted back to user</a:t>
            </a:r>
            <a:endParaRPr sz="800">
              <a:latin typeface="Merriweather Sans"/>
              <a:ea typeface="Merriweather Sans"/>
              <a:cs typeface="Merriweather Sans"/>
              <a:sym typeface="Merriweather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436200" y="239151"/>
            <a:ext cx="7662300" cy="1023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700"/>
              <a:t>Drawbacks</a:t>
            </a:r>
            <a:endParaRPr sz="4700"/>
          </a:p>
        </p:txBody>
      </p:sp>
      <p:sp>
        <p:nvSpPr>
          <p:cNvPr id="101" name="Google Shape;101;p18"/>
          <p:cNvSpPr txBox="1"/>
          <p:nvPr/>
        </p:nvSpPr>
        <p:spPr>
          <a:xfrm>
            <a:off x="436200" y="1502525"/>
            <a:ext cx="8505900" cy="43905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Clr>
                <a:srgbClr val="333333"/>
              </a:buClr>
              <a:buSzPts val="2300"/>
              <a:buChar char="●"/>
            </a:pPr>
            <a:r>
              <a:rPr b="1" lang="en-US" sz="2300">
                <a:solidFill>
                  <a:srgbClr val="333333"/>
                </a:solidFill>
                <a:latin typeface="Merriweather Sans"/>
                <a:ea typeface="Merriweather Sans"/>
                <a:cs typeface="Merriweather Sans"/>
                <a:sym typeface="Merriweather Sans"/>
              </a:rPr>
              <a:t>Electrolarynx devices have </a:t>
            </a:r>
            <a:endParaRPr b="1" sz="2300">
              <a:solidFill>
                <a:srgbClr val="333333"/>
              </a:solidFill>
              <a:latin typeface="Merriweather Sans"/>
              <a:ea typeface="Merriweather Sans"/>
              <a:cs typeface="Merriweather Sans"/>
              <a:sym typeface="Merriweather Sans"/>
            </a:endParaRPr>
          </a:p>
          <a:p>
            <a:pPr indent="-374650" lvl="1" marL="914400" rtl="0" algn="l">
              <a:lnSpc>
                <a:spcPct val="115000"/>
              </a:lnSpc>
              <a:spcBef>
                <a:spcPts val="0"/>
              </a:spcBef>
              <a:spcAft>
                <a:spcPts val="0"/>
              </a:spcAft>
              <a:buClr>
                <a:srgbClr val="333333"/>
              </a:buClr>
              <a:buSzPts val="2300"/>
              <a:buChar char="○"/>
            </a:pPr>
            <a:r>
              <a:rPr lang="en-US" sz="2300">
                <a:solidFill>
                  <a:srgbClr val="333333"/>
                </a:solidFill>
                <a:latin typeface="Merriweather Sans"/>
                <a:ea typeface="Merriweather Sans"/>
                <a:cs typeface="Merriweather Sans"/>
                <a:sym typeface="Merriweather Sans"/>
              </a:rPr>
              <a:t>Monotonic voice</a:t>
            </a:r>
            <a:endParaRPr sz="2300">
              <a:solidFill>
                <a:srgbClr val="333333"/>
              </a:solidFill>
              <a:latin typeface="Merriweather Sans"/>
              <a:ea typeface="Merriweather Sans"/>
              <a:cs typeface="Merriweather Sans"/>
              <a:sym typeface="Merriweather Sans"/>
            </a:endParaRPr>
          </a:p>
          <a:p>
            <a:pPr indent="-374650" lvl="1" marL="914400" rtl="0" algn="l">
              <a:lnSpc>
                <a:spcPct val="115000"/>
              </a:lnSpc>
              <a:spcBef>
                <a:spcPts val="0"/>
              </a:spcBef>
              <a:spcAft>
                <a:spcPts val="0"/>
              </a:spcAft>
              <a:buClr>
                <a:srgbClr val="333333"/>
              </a:buClr>
              <a:buSzPts val="2300"/>
              <a:buChar char="○"/>
            </a:pPr>
            <a:r>
              <a:rPr lang="en-US" sz="2300">
                <a:solidFill>
                  <a:srgbClr val="333333"/>
                </a:solidFill>
                <a:latin typeface="Merriweather Sans"/>
                <a:ea typeface="Merriweather Sans"/>
                <a:cs typeface="Merriweather Sans"/>
                <a:sym typeface="Merriweather Sans"/>
              </a:rPr>
              <a:t>A mechanical hum radiating from the device</a:t>
            </a:r>
            <a:r>
              <a:rPr lang="en-US" sz="2300">
                <a:solidFill>
                  <a:srgbClr val="333333"/>
                </a:solidFill>
                <a:latin typeface="Merriweather Sans"/>
                <a:ea typeface="Merriweather Sans"/>
                <a:cs typeface="Merriweather Sans"/>
                <a:sym typeface="Merriweather Sans"/>
              </a:rPr>
              <a:t> </a:t>
            </a:r>
            <a:endParaRPr sz="2300">
              <a:solidFill>
                <a:srgbClr val="333333"/>
              </a:solidFill>
              <a:latin typeface="Merriweather Sans"/>
              <a:ea typeface="Merriweather Sans"/>
              <a:cs typeface="Merriweather Sans"/>
              <a:sym typeface="Merriweather Sans"/>
            </a:endParaRPr>
          </a:p>
          <a:p>
            <a:pPr indent="-374650" lvl="1" marL="914400" rtl="0" algn="l">
              <a:lnSpc>
                <a:spcPct val="115000"/>
              </a:lnSpc>
              <a:spcBef>
                <a:spcPts val="0"/>
              </a:spcBef>
              <a:spcAft>
                <a:spcPts val="0"/>
              </a:spcAft>
              <a:buClr>
                <a:srgbClr val="333333"/>
              </a:buClr>
              <a:buSzPts val="2300"/>
              <a:buFont typeface="Merriweather Sans"/>
              <a:buChar char="○"/>
            </a:pPr>
            <a:r>
              <a:rPr lang="en-US" sz="2300">
                <a:solidFill>
                  <a:srgbClr val="333333"/>
                </a:solidFill>
                <a:latin typeface="Merriweather Sans"/>
                <a:ea typeface="Merriweather Sans"/>
                <a:cs typeface="Merriweather Sans"/>
                <a:sym typeface="Merriweather Sans"/>
              </a:rPr>
              <a:t>Not very easy to use</a:t>
            </a:r>
            <a:endParaRPr sz="2300">
              <a:solidFill>
                <a:srgbClr val="333333"/>
              </a:solidFill>
              <a:latin typeface="Merriweather Sans"/>
              <a:ea typeface="Merriweather Sans"/>
              <a:cs typeface="Merriweather Sans"/>
              <a:sym typeface="Merriweather Sans"/>
            </a:endParaRPr>
          </a:p>
          <a:p>
            <a:pPr indent="-374650" lvl="0" marL="457200" rtl="0" algn="l">
              <a:lnSpc>
                <a:spcPct val="115000"/>
              </a:lnSpc>
              <a:spcBef>
                <a:spcPts val="0"/>
              </a:spcBef>
              <a:spcAft>
                <a:spcPts val="0"/>
              </a:spcAft>
              <a:buClr>
                <a:srgbClr val="333333"/>
              </a:buClr>
              <a:buSzPts val="2300"/>
              <a:buChar char="●"/>
            </a:pPr>
            <a:r>
              <a:rPr b="1" lang="en-US" sz="2300">
                <a:solidFill>
                  <a:srgbClr val="333333"/>
                </a:solidFill>
                <a:latin typeface="Merriweather Sans"/>
                <a:ea typeface="Merriweather Sans"/>
                <a:cs typeface="Merriweather Sans"/>
                <a:sym typeface="Merriweather Sans"/>
              </a:rPr>
              <a:t>Wearable Lip Reading solutions </a:t>
            </a:r>
            <a:endParaRPr b="1" sz="2300">
              <a:solidFill>
                <a:srgbClr val="333333"/>
              </a:solidFill>
              <a:latin typeface="Merriweather Sans"/>
              <a:ea typeface="Merriweather Sans"/>
              <a:cs typeface="Merriweather Sans"/>
              <a:sym typeface="Merriweather Sans"/>
            </a:endParaRPr>
          </a:p>
          <a:p>
            <a:pPr indent="-374650" lvl="1" marL="914400" rtl="0" algn="l">
              <a:lnSpc>
                <a:spcPct val="115000"/>
              </a:lnSpc>
              <a:spcBef>
                <a:spcPts val="0"/>
              </a:spcBef>
              <a:spcAft>
                <a:spcPts val="0"/>
              </a:spcAft>
              <a:buClr>
                <a:srgbClr val="333333"/>
              </a:buClr>
              <a:buSzPts val="2300"/>
              <a:buChar char="○"/>
            </a:pPr>
            <a:r>
              <a:rPr lang="en-US" sz="2300">
                <a:solidFill>
                  <a:srgbClr val="333333"/>
                </a:solidFill>
                <a:latin typeface="Merriweather Sans"/>
                <a:ea typeface="Merriweather Sans"/>
                <a:cs typeface="Merriweather Sans"/>
                <a:sym typeface="Merriweather Sans"/>
              </a:rPr>
              <a:t>are complex</a:t>
            </a:r>
            <a:endParaRPr sz="2300">
              <a:solidFill>
                <a:srgbClr val="333333"/>
              </a:solidFill>
              <a:latin typeface="Merriweather Sans"/>
              <a:ea typeface="Merriweather Sans"/>
              <a:cs typeface="Merriweather Sans"/>
              <a:sym typeface="Merriweather Sans"/>
            </a:endParaRPr>
          </a:p>
          <a:p>
            <a:pPr indent="-374650" lvl="1" marL="914400" rtl="0" algn="l">
              <a:lnSpc>
                <a:spcPct val="115000"/>
              </a:lnSpc>
              <a:spcBef>
                <a:spcPts val="0"/>
              </a:spcBef>
              <a:spcAft>
                <a:spcPts val="0"/>
              </a:spcAft>
              <a:buClr>
                <a:srgbClr val="333333"/>
              </a:buClr>
              <a:buSzPts val="2300"/>
              <a:buFont typeface="Merriweather Sans"/>
              <a:buChar char="○"/>
            </a:pPr>
            <a:r>
              <a:rPr lang="en-US" sz="2300">
                <a:solidFill>
                  <a:srgbClr val="333333"/>
                </a:solidFill>
                <a:latin typeface="Merriweather Sans"/>
                <a:ea typeface="Merriweather Sans"/>
                <a:cs typeface="Merriweather Sans"/>
                <a:sym typeface="Merriweather Sans"/>
              </a:rPr>
              <a:t>Surface EMG is susceptible to ambient noise</a:t>
            </a:r>
            <a:endParaRPr sz="2300">
              <a:solidFill>
                <a:srgbClr val="333333"/>
              </a:solidFill>
              <a:latin typeface="Merriweather Sans"/>
              <a:ea typeface="Merriweather Sans"/>
              <a:cs typeface="Merriweather Sans"/>
              <a:sym typeface="Merriweather Sans"/>
            </a:endParaRPr>
          </a:p>
          <a:p>
            <a:pPr indent="0" lvl="0" marL="0" rtl="0" algn="l">
              <a:lnSpc>
                <a:spcPct val="115000"/>
              </a:lnSpc>
              <a:spcBef>
                <a:spcPts val="800"/>
              </a:spcBef>
              <a:spcAft>
                <a:spcPts val="0"/>
              </a:spcAft>
              <a:buNone/>
            </a:pPr>
            <a:r>
              <a:t/>
            </a:r>
            <a:endParaRPr sz="2300">
              <a:solidFill>
                <a:srgbClr val="333333"/>
              </a:solidFill>
              <a:latin typeface="Merriweather Sans"/>
              <a:ea typeface="Merriweather Sans"/>
              <a:cs typeface="Merriweather Sans"/>
              <a:sym typeface="Merriweather Sans"/>
            </a:endParaRPr>
          </a:p>
          <a:p>
            <a:pPr indent="0" lvl="0" marL="0" rtl="0" algn="ctr">
              <a:lnSpc>
                <a:spcPct val="115000"/>
              </a:lnSpc>
              <a:spcBef>
                <a:spcPts val="800"/>
              </a:spcBef>
              <a:spcAft>
                <a:spcPts val="0"/>
              </a:spcAft>
              <a:buNone/>
            </a:pPr>
            <a:r>
              <a:rPr b="1" lang="en-US" sz="2400">
                <a:solidFill>
                  <a:srgbClr val="333333"/>
                </a:solidFill>
                <a:latin typeface="Merriweather Sans"/>
                <a:ea typeface="Merriweather Sans"/>
                <a:cs typeface="Merriweather Sans"/>
                <a:sym typeface="Merriweather Sans"/>
              </a:rPr>
              <a:t>Can Computer Vision solve this problem?</a:t>
            </a:r>
            <a:endParaRPr b="1" sz="2400">
              <a:solidFill>
                <a:srgbClr val="333333"/>
              </a:solidFill>
              <a:latin typeface="Merriweather Sans"/>
              <a:ea typeface="Merriweather Sans"/>
              <a:cs typeface="Merriweather Sans"/>
              <a:sym typeface="Merriweather Sans"/>
            </a:endParaRPr>
          </a:p>
          <a:p>
            <a:pPr indent="0" lvl="0" marL="457200" rtl="0" algn="l">
              <a:lnSpc>
                <a:spcPct val="115000"/>
              </a:lnSpc>
              <a:spcBef>
                <a:spcPts val="800"/>
              </a:spcBef>
              <a:spcAft>
                <a:spcPts val="800"/>
              </a:spcAft>
              <a:buNone/>
            </a:pPr>
            <a:r>
              <a:t/>
            </a:r>
            <a:endParaRPr sz="2100">
              <a:solidFill>
                <a:srgbClr val="333333"/>
              </a:solidFill>
              <a:latin typeface="Merriweather Sans"/>
              <a:ea typeface="Merriweather Sans"/>
              <a:cs typeface="Merriweather Sans"/>
              <a:sym typeface="Merriweather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99000" y="276075"/>
            <a:ext cx="8604000" cy="122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700"/>
              <a:t>Literature Survey</a:t>
            </a:r>
            <a:endParaRPr sz="5200"/>
          </a:p>
        </p:txBody>
      </p:sp>
      <p:sp>
        <p:nvSpPr>
          <p:cNvPr id="108" name="Google Shape;108;p19"/>
          <p:cNvSpPr txBox="1"/>
          <p:nvPr/>
        </p:nvSpPr>
        <p:spPr>
          <a:xfrm>
            <a:off x="460400" y="1407625"/>
            <a:ext cx="7755900" cy="2466000"/>
          </a:xfrm>
          <a:prstGeom prst="rect">
            <a:avLst/>
          </a:prstGeom>
          <a:noFill/>
          <a:ln>
            <a:noFill/>
          </a:ln>
        </p:spPr>
        <p:txBody>
          <a:bodyPr anchorCtr="0" anchor="t" bIns="91425" lIns="91425" spcFirstLastPara="1" rIns="91425" wrap="square" tIns="91425">
            <a:noAutofit/>
          </a:bodyPr>
          <a:lstStyle/>
          <a:p>
            <a:pPr indent="-374650" lvl="0" marL="457200" rtl="0" algn="l">
              <a:lnSpc>
                <a:spcPct val="150000"/>
              </a:lnSpc>
              <a:spcBef>
                <a:spcPts val="0"/>
              </a:spcBef>
              <a:spcAft>
                <a:spcPts val="0"/>
              </a:spcAft>
              <a:buClr>
                <a:srgbClr val="333333"/>
              </a:buClr>
              <a:buSzPts val="2300"/>
              <a:buFont typeface="Merriweather Sans"/>
              <a:buChar char="●"/>
            </a:pPr>
            <a:r>
              <a:rPr lang="en-US" sz="2300">
                <a:solidFill>
                  <a:srgbClr val="333333"/>
                </a:solidFill>
                <a:latin typeface="Merriweather Sans"/>
                <a:ea typeface="Merriweather Sans"/>
                <a:cs typeface="Merriweather Sans"/>
                <a:sym typeface="Merriweather Sans"/>
              </a:rPr>
              <a:t>Lip read CNN of visemes from still images [1] </a:t>
            </a:r>
            <a:endParaRPr sz="2300">
              <a:solidFill>
                <a:srgbClr val="333333"/>
              </a:solidFill>
              <a:latin typeface="Merriweather Sans"/>
              <a:ea typeface="Merriweather Sans"/>
              <a:cs typeface="Merriweather Sans"/>
              <a:sym typeface="Merriweather Sans"/>
            </a:endParaRPr>
          </a:p>
          <a:p>
            <a:pPr indent="-374650" lvl="0" marL="457200" rtl="0" algn="l">
              <a:lnSpc>
                <a:spcPct val="150000"/>
              </a:lnSpc>
              <a:spcBef>
                <a:spcPts val="0"/>
              </a:spcBef>
              <a:spcAft>
                <a:spcPts val="0"/>
              </a:spcAft>
              <a:buClr>
                <a:srgbClr val="333333"/>
              </a:buClr>
              <a:buSzPts val="2300"/>
              <a:buFont typeface="Merriweather Sans"/>
              <a:buChar char="●"/>
            </a:pPr>
            <a:r>
              <a:rPr lang="en-US" sz="2300">
                <a:solidFill>
                  <a:srgbClr val="333333"/>
                </a:solidFill>
                <a:latin typeface="Merriweather Sans"/>
                <a:ea typeface="Merriweather Sans"/>
                <a:cs typeface="Merriweather Sans"/>
                <a:sym typeface="Merriweather Sans"/>
              </a:rPr>
              <a:t>Character prediction in sentence being spoken from video with or w/o audio [2]</a:t>
            </a:r>
            <a:endParaRPr sz="2300">
              <a:solidFill>
                <a:srgbClr val="333333"/>
              </a:solidFill>
              <a:latin typeface="Merriweather Sans"/>
              <a:ea typeface="Merriweather Sans"/>
              <a:cs typeface="Merriweather Sans"/>
              <a:sym typeface="Merriweather Sans"/>
            </a:endParaRPr>
          </a:p>
          <a:p>
            <a:pPr indent="-374650" lvl="0" marL="457200" rtl="0" algn="l">
              <a:lnSpc>
                <a:spcPct val="150000"/>
              </a:lnSpc>
              <a:spcBef>
                <a:spcPts val="0"/>
              </a:spcBef>
              <a:spcAft>
                <a:spcPts val="0"/>
              </a:spcAft>
              <a:buClr>
                <a:srgbClr val="333333"/>
              </a:buClr>
              <a:buSzPts val="2300"/>
              <a:buFont typeface="Merriweather Sans"/>
              <a:buChar char="●"/>
            </a:pPr>
            <a:r>
              <a:rPr lang="en-US" sz="2300">
                <a:solidFill>
                  <a:srgbClr val="333333"/>
                </a:solidFill>
                <a:latin typeface="Merriweather Sans"/>
                <a:ea typeface="Merriweather Sans"/>
                <a:cs typeface="Merriweather Sans"/>
                <a:sym typeface="Merriweather Sans"/>
              </a:rPr>
              <a:t>Full word recognition using LSTM classifiers [3]</a:t>
            </a:r>
            <a:endParaRPr>
              <a:latin typeface="Merriweather Sans"/>
              <a:ea typeface="Merriweather Sans"/>
              <a:cs typeface="Merriweather Sans"/>
              <a:sym typeface="Merriweather Sans"/>
            </a:endParaRPr>
          </a:p>
        </p:txBody>
      </p:sp>
      <p:sp>
        <p:nvSpPr>
          <p:cNvPr id="109" name="Google Shape;109;p19"/>
          <p:cNvSpPr txBox="1"/>
          <p:nvPr/>
        </p:nvSpPr>
        <p:spPr>
          <a:xfrm>
            <a:off x="220000" y="5538050"/>
            <a:ext cx="70302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Merriweather Sans"/>
                <a:ea typeface="Merriweather Sans"/>
                <a:cs typeface="Merriweather Sans"/>
                <a:sym typeface="Merriweather Sans"/>
              </a:rPr>
              <a:t>[1] Koller et al, Deep learning of mouth shapes for sign language, 2015</a:t>
            </a:r>
            <a:endParaRPr sz="1100">
              <a:latin typeface="Merriweather Sans"/>
              <a:ea typeface="Merriweather Sans"/>
              <a:cs typeface="Merriweather Sans"/>
              <a:sym typeface="Merriweather Sans"/>
            </a:endParaRPr>
          </a:p>
          <a:p>
            <a:pPr indent="0" lvl="0" marL="0" rtl="0" algn="l">
              <a:spcBef>
                <a:spcPts val="0"/>
              </a:spcBef>
              <a:spcAft>
                <a:spcPts val="0"/>
              </a:spcAft>
              <a:buNone/>
            </a:pPr>
            <a:r>
              <a:rPr lang="en-US" sz="1100">
                <a:latin typeface="Merriweather Sans"/>
                <a:ea typeface="Merriweather Sans"/>
                <a:cs typeface="Merriweather Sans"/>
                <a:sym typeface="Merriweather Sans"/>
              </a:rPr>
              <a:t>[2] Chung et al, Lip reading sentences in the wild, 2017</a:t>
            </a:r>
            <a:endParaRPr sz="1100">
              <a:latin typeface="Merriweather Sans"/>
              <a:ea typeface="Merriweather Sans"/>
              <a:cs typeface="Merriweather Sans"/>
              <a:sym typeface="Merriweather Sans"/>
            </a:endParaRPr>
          </a:p>
          <a:p>
            <a:pPr indent="0" lvl="0" marL="0" rtl="0" algn="l">
              <a:spcBef>
                <a:spcPts val="0"/>
              </a:spcBef>
              <a:spcAft>
                <a:spcPts val="0"/>
              </a:spcAft>
              <a:buNone/>
            </a:pPr>
            <a:r>
              <a:rPr lang="en-US" sz="1100">
                <a:latin typeface="Merriweather Sans"/>
                <a:ea typeface="Merriweather Sans"/>
                <a:cs typeface="Merriweather Sans"/>
                <a:sym typeface="Merriweather Sans"/>
              </a:rPr>
              <a:t>[3] Petridis and Pantic, Deep complementary bottleneck features for visual speech recognition, 2016</a:t>
            </a:r>
            <a:endParaRPr sz="1100">
              <a:latin typeface="Merriweather Sans"/>
              <a:ea typeface="Merriweather Sans"/>
              <a:cs typeface="Merriweather Sans"/>
              <a:sym typeface="Merriweather Sans"/>
            </a:endParaRPr>
          </a:p>
        </p:txBody>
      </p:sp>
      <p:sp>
        <p:nvSpPr>
          <p:cNvPr id="110" name="Google Shape;110;p19"/>
          <p:cNvSpPr txBox="1"/>
          <p:nvPr/>
        </p:nvSpPr>
        <p:spPr>
          <a:xfrm>
            <a:off x="460400" y="3988575"/>
            <a:ext cx="7851600" cy="735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800"/>
              </a:spcAft>
              <a:buNone/>
            </a:pPr>
            <a:r>
              <a:rPr b="1" i="1" lang="en-US" sz="2300">
                <a:solidFill>
                  <a:srgbClr val="333333"/>
                </a:solidFill>
                <a:latin typeface="Merriweather Sans"/>
                <a:ea typeface="Merriweather Sans"/>
                <a:cs typeface="Merriweather Sans"/>
                <a:sym typeface="Merriweather Sans"/>
              </a:rPr>
              <a:t>Current work uses [2] with focus on video only</a:t>
            </a:r>
            <a:endParaRPr b="1" i="1">
              <a:latin typeface="Merriweather Sans"/>
              <a:ea typeface="Merriweather Sans"/>
              <a:cs typeface="Merriweather Sans"/>
              <a:sym typeface="Merriweather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idx="1" type="subTitle"/>
          </p:nvPr>
        </p:nvSpPr>
        <p:spPr>
          <a:xfrm>
            <a:off x="399000" y="1374600"/>
            <a:ext cx="7429200" cy="3876600"/>
          </a:xfrm>
          <a:prstGeom prst="rect">
            <a:avLst/>
          </a:prstGeom>
        </p:spPr>
        <p:txBody>
          <a:bodyPr anchorCtr="0" anchor="t" bIns="45700" lIns="91425" spcFirstLastPara="1" rIns="91425" wrap="square" tIns="45700">
            <a:noAutofit/>
          </a:bodyPr>
          <a:lstStyle/>
          <a:p>
            <a:pPr indent="-374650" lvl="0" marL="508000" rtl="0" algn="l">
              <a:lnSpc>
                <a:spcPct val="115000"/>
              </a:lnSpc>
              <a:spcBef>
                <a:spcPts val="0"/>
              </a:spcBef>
              <a:spcAft>
                <a:spcPts val="0"/>
              </a:spcAft>
              <a:buClr>
                <a:srgbClr val="333333"/>
              </a:buClr>
              <a:buSzPts val="2300"/>
              <a:buFont typeface="Merriweather Sans"/>
              <a:buChar char="●"/>
            </a:pPr>
            <a:r>
              <a:rPr lang="en-US" sz="2300">
                <a:solidFill>
                  <a:srgbClr val="333333"/>
                </a:solidFill>
                <a:latin typeface="Merriweather Sans"/>
                <a:ea typeface="Merriweather Sans"/>
                <a:cs typeface="Merriweather Sans"/>
                <a:sym typeface="Merriweather Sans"/>
              </a:rPr>
              <a:t>Lip reading in the wild (</a:t>
            </a:r>
            <a:r>
              <a:rPr lang="en-US" sz="2300">
                <a:solidFill>
                  <a:srgbClr val="333333"/>
                </a:solidFill>
                <a:latin typeface="Merriweather Sans"/>
                <a:ea typeface="Merriweather Sans"/>
                <a:cs typeface="Merriweather Sans"/>
                <a:sym typeface="Merriweather Sans"/>
              </a:rPr>
              <a:t>LRW) [1]</a:t>
            </a:r>
            <a:endParaRPr sz="2300">
              <a:solidFill>
                <a:srgbClr val="333333"/>
              </a:solidFill>
              <a:latin typeface="Merriweather Sans"/>
              <a:ea typeface="Merriweather Sans"/>
              <a:cs typeface="Merriweather Sans"/>
              <a:sym typeface="Merriweather Sans"/>
            </a:endParaRPr>
          </a:p>
          <a:p>
            <a:pPr indent="0" lvl="0" marL="457200" rtl="0" algn="l">
              <a:lnSpc>
                <a:spcPct val="115000"/>
              </a:lnSpc>
              <a:spcBef>
                <a:spcPts val="800"/>
              </a:spcBef>
              <a:spcAft>
                <a:spcPts val="0"/>
              </a:spcAft>
              <a:buNone/>
            </a:pPr>
            <a:r>
              <a:rPr lang="en-US" sz="1600">
                <a:solidFill>
                  <a:srgbClr val="333333"/>
                </a:solidFill>
                <a:latin typeface="Merriweather Sans"/>
                <a:ea typeface="Merriweather Sans"/>
                <a:cs typeface="Merriweather Sans"/>
                <a:sym typeface="Merriweather Sans"/>
              </a:rPr>
              <a:t>The dataset consists of up to 1000 utterances of 500 different words, spoken by hundreds of different speakers. All videos are 29 frames (1.16 seconds) in length, and the word occurs in the middle of the video (</a:t>
            </a:r>
            <a:r>
              <a:rPr lang="en-US" sz="1600" u="sng">
                <a:solidFill>
                  <a:schemeClr val="hlink"/>
                </a:solidFill>
                <a:latin typeface="Merriweather Sans"/>
                <a:ea typeface="Merriweather Sans"/>
                <a:cs typeface="Merriweather Sans"/>
                <a:sym typeface="Merriweather Sans"/>
                <a:hlinkClick r:id="rId3"/>
              </a:rPr>
              <a:t>visualization link</a:t>
            </a:r>
            <a:r>
              <a:rPr lang="en-US" sz="1600">
                <a:solidFill>
                  <a:srgbClr val="333333"/>
                </a:solidFill>
                <a:latin typeface="Merriweather Sans"/>
                <a:ea typeface="Merriweather Sans"/>
                <a:cs typeface="Merriweather Sans"/>
                <a:sym typeface="Merriweather Sans"/>
              </a:rPr>
              <a:t>)</a:t>
            </a:r>
            <a:endParaRPr sz="1600">
              <a:solidFill>
                <a:srgbClr val="333333"/>
              </a:solidFill>
              <a:latin typeface="Merriweather Sans"/>
              <a:ea typeface="Merriweather Sans"/>
              <a:cs typeface="Merriweather Sans"/>
              <a:sym typeface="Merriweather Sans"/>
            </a:endParaRPr>
          </a:p>
          <a:p>
            <a:pPr indent="-374650" lvl="0" marL="508000" rtl="0" algn="l">
              <a:lnSpc>
                <a:spcPct val="115000"/>
              </a:lnSpc>
              <a:spcBef>
                <a:spcPts val="800"/>
              </a:spcBef>
              <a:spcAft>
                <a:spcPts val="0"/>
              </a:spcAft>
              <a:buClr>
                <a:srgbClr val="333333"/>
              </a:buClr>
              <a:buSzPts val="2300"/>
              <a:buFont typeface="Merriweather Sans"/>
              <a:buChar char="●"/>
            </a:pPr>
            <a:r>
              <a:rPr lang="en-US" sz="2300">
                <a:solidFill>
                  <a:srgbClr val="333333"/>
                </a:solidFill>
                <a:latin typeface="Merriweather Sans"/>
                <a:ea typeface="Merriweather Sans"/>
                <a:cs typeface="Merriweather Sans"/>
                <a:sym typeface="Merriweather Sans"/>
              </a:rPr>
              <a:t>Lip reading sentences in the wild (</a:t>
            </a:r>
            <a:r>
              <a:rPr lang="en-US" sz="2300">
                <a:solidFill>
                  <a:srgbClr val="333333"/>
                </a:solidFill>
                <a:latin typeface="Merriweather Sans"/>
                <a:ea typeface="Merriweather Sans"/>
                <a:cs typeface="Merriweather Sans"/>
                <a:sym typeface="Merriweather Sans"/>
              </a:rPr>
              <a:t>LRS-2) [2]</a:t>
            </a:r>
            <a:endParaRPr sz="2300">
              <a:solidFill>
                <a:srgbClr val="333333"/>
              </a:solidFill>
              <a:latin typeface="Merriweather Sans"/>
              <a:ea typeface="Merriweather Sans"/>
              <a:cs typeface="Merriweather Sans"/>
              <a:sym typeface="Merriweather Sans"/>
            </a:endParaRPr>
          </a:p>
          <a:p>
            <a:pPr indent="0" lvl="0" marL="457200" rtl="0" algn="l">
              <a:lnSpc>
                <a:spcPct val="115000"/>
              </a:lnSpc>
              <a:spcBef>
                <a:spcPts val="800"/>
              </a:spcBef>
              <a:spcAft>
                <a:spcPts val="0"/>
              </a:spcAft>
              <a:buNone/>
            </a:pPr>
            <a:r>
              <a:rPr lang="en-US" sz="1600">
                <a:solidFill>
                  <a:srgbClr val="333333"/>
                </a:solidFill>
                <a:latin typeface="Merriweather Sans"/>
                <a:ea typeface="Merriweather Sans"/>
                <a:cs typeface="Merriweather Sans"/>
                <a:sym typeface="Merriweather Sans"/>
              </a:rPr>
              <a:t>The dataset consists of thousands of spoken sentences from BBC television. Each sentences is up to 100 characters in length</a:t>
            </a:r>
            <a:endParaRPr sz="2300">
              <a:solidFill>
                <a:srgbClr val="333333"/>
              </a:solidFill>
              <a:latin typeface="Merriweather Sans"/>
              <a:ea typeface="Merriweather Sans"/>
              <a:cs typeface="Merriweather Sans"/>
              <a:sym typeface="Merriweather Sans"/>
            </a:endParaRPr>
          </a:p>
          <a:p>
            <a:pPr indent="-374650" lvl="0" marL="457200" rtl="0" algn="l">
              <a:lnSpc>
                <a:spcPct val="115000"/>
              </a:lnSpc>
              <a:spcBef>
                <a:spcPts val="800"/>
              </a:spcBef>
              <a:spcAft>
                <a:spcPts val="0"/>
              </a:spcAft>
              <a:buClr>
                <a:srgbClr val="333333"/>
              </a:buClr>
              <a:buSzPts val="2300"/>
              <a:buFont typeface="Merriweather Sans"/>
              <a:buChar char="●"/>
            </a:pPr>
            <a:r>
              <a:rPr lang="en-US" sz="2300">
                <a:solidFill>
                  <a:srgbClr val="333333"/>
                </a:solidFill>
                <a:latin typeface="Merriweather Sans"/>
                <a:ea typeface="Merriweather Sans"/>
                <a:cs typeface="Merriweather Sans"/>
                <a:sym typeface="Merriweather Sans"/>
              </a:rPr>
              <a:t>Lip reading sentences in the wild (LRS-3) [3]</a:t>
            </a:r>
            <a:endParaRPr sz="2300">
              <a:solidFill>
                <a:srgbClr val="333333"/>
              </a:solidFill>
              <a:latin typeface="Merriweather Sans"/>
              <a:ea typeface="Merriweather Sans"/>
              <a:cs typeface="Merriweather Sans"/>
              <a:sym typeface="Merriweather Sans"/>
            </a:endParaRPr>
          </a:p>
          <a:p>
            <a:pPr indent="0" lvl="0" marL="457200" rtl="0" algn="l">
              <a:lnSpc>
                <a:spcPct val="115000"/>
              </a:lnSpc>
              <a:spcBef>
                <a:spcPts val="800"/>
              </a:spcBef>
              <a:spcAft>
                <a:spcPts val="0"/>
              </a:spcAft>
              <a:buNone/>
            </a:pPr>
            <a:r>
              <a:rPr lang="en-US" sz="1600">
                <a:solidFill>
                  <a:srgbClr val="333333"/>
                </a:solidFill>
                <a:latin typeface="Merriweather Sans"/>
                <a:ea typeface="Merriweather Sans"/>
                <a:cs typeface="Merriweather Sans"/>
                <a:sym typeface="Merriweather Sans"/>
              </a:rPr>
              <a:t>The dataset consists of thousands of spoken sentences from TED and TEDx videos</a:t>
            </a:r>
            <a:endParaRPr sz="1600">
              <a:solidFill>
                <a:srgbClr val="333333"/>
              </a:solidFill>
              <a:latin typeface="Merriweather Sans"/>
              <a:ea typeface="Merriweather Sans"/>
              <a:cs typeface="Merriweather Sans"/>
              <a:sym typeface="Merriweather Sans"/>
            </a:endParaRPr>
          </a:p>
          <a:p>
            <a:pPr indent="0" lvl="0" marL="457200" rtl="0" algn="l">
              <a:lnSpc>
                <a:spcPct val="115000"/>
              </a:lnSpc>
              <a:spcBef>
                <a:spcPts val="800"/>
              </a:spcBef>
              <a:spcAft>
                <a:spcPts val="0"/>
              </a:spcAft>
              <a:buNone/>
            </a:pPr>
            <a:r>
              <a:t/>
            </a:r>
            <a:endParaRPr sz="2300">
              <a:solidFill>
                <a:srgbClr val="333333"/>
              </a:solidFill>
            </a:endParaRPr>
          </a:p>
          <a:p>
            <a:pPr indent="0" lvl="0" marL="0" rtl="0" algn="l">
              <a:lnSpc>
                <a:spcPct val="115000"/>
              </a:lnSpc>
              <a:spcBef>
                <a:spcPts val="800"/>
              </a:spcBef>
              <a:spcAft>
                <a:spcPts val="0"/>
              </a:spcAft>
              <a:buNone/>
            </a:pPr>
            <a:r>
              <a:t/>
            </a:r>
            <a:endParaRPr b="1" sz="2300">
              <a:solidFill>
                <a:srgbClr val="333333"/>
              </a:solidFill>
            </a:endParaRPr>
          </a:p>
          <a:p>
            <a:pPr indent="0" lvl="0" marL="0" rtl="0" algn="l">
              <a:spcBef>
                <a:spcPts val="800"/>
              </a:spcBef>
              <a:spcAft>
                <a:spcPts val="1600"/>
              </a:spcAft>
              <a:buNone/>
            </a:pPr>
            <a:r>
              <a:t/>
            </a:r>
            <a:endParaRPr/>
          </a:p>
        </p:txBody>
      </p:sp>
      <p:sp>
        <p:nvSpPr>
          <p:cNvPr id="117" name="Google Shape;117;p20"/>
          <p:cNvSpPr txBox="1"/>
          <p:nvPr>
            <p:ph type="title"/>
          </p:nvPr>
        </p:nvSpPr>
        <p:spPr>
          <a:xfrm>
            <a:off x="399000" y="276075"/>
            <a:ext cx="8604000" cy="93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700"/>
              <a:t>Large Scale </a:t>
            </a:r>
            <a:r>
              <a:rPr lang="en-US" sz="4700"/>
              <a:t>Datasets</a:t>
            </a:r>
            <a:endParaRPr sz="4700"/>
          </a:p>
        </p:txBody>
      </p:sp>
      <p:sp>
        <p:nvSpPr>
          <p:cNvPr id="118" name="Google Shape;118;p20"/>
          <p:cNvSpPr txBox="1"/>
          <p:nvPr/>
        </p:nvSpPr>
        <p:spPr>
          <a:xfrm>
            <a:off x="162600" y="5834550"/>
            <a:ext cx="70302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Merriweather Sans"/>
                <a:ea typeface="Merriweather Sans"/>
                <a:cs typeface="Merriweather Sans"/>
                <a:sym typeface="Merriweather Sans"/>
              </a:rPr>
              <a:t>[1] Chung and Zisserman, </a:t>
            </a:r>
            <a:r>
              <a:rPr lang="en-US" sz="1100" u="sng">
                <a:solidFill>
                  <a:schemeClr val="hlink"/>
                </a:solidFill>
                <a:hlinkClick r:id="rId4"/>
              </a:rPr>
              <a:t>Lip Reading in the Wild</a:t>
            </a:r>
            <a:r>
              <a:rPr lang="en-US" sz="1100">
                <a:latin typeface="Merriweather Sans"/>
                <a:ea typeface="Merriweather Sans"/>
                <a:cs typeface="Merriweather Sans"/>
                <a:sym typeface="Merriweather Sans"/>
              </a:rPr>
              <a:t>, 2016</a:t>
            </a:r>
            <a:endParaRPr sz="1100">
              <a:latin typeface="Merriweather Sans"/>
              <a:ea typeface="Merriweather Sans"/>
              <a:cs typeface="Merriweather Sans"/>
              <a:sym typeface="Merriweather Sans"/>
            </a:endParaRPr>
          </a:p>
          <a:p>
            <a:pPr indent="0" lvl="0" marL="0" rtl="0" algn="l">
              <a:spcBef>
                <a:spcPts val="0"/>
              </a:spcBef>
              <a:spcAft>
                <a:spcPts val="0"/>
              </a:spcAft>
              <a:buNone/>
            </a:pPr>
            <a:r>
              <a:rPr lang="en-US" sz="1100">
                <a:latin typeface="Merriweather Sans"/>
                <a:ea typeface="Merriweather Sans"/>
                <a:cs typeface="Merriweather Sans"/>
                <a:sym typeface="Merriweather Sans"/>
              </a:rPr>
              <a:t>[2] Chung et al, </a:t>
            </a:r>
            <a:r>
              <a:rPr lang="en-US" sz="1100" u="sng">
                <a:solidFill>
                  <a:schemeClr val="hlink"/>
                </a:solidFill>
                <a:hlinkClick r:id="rId5"/>
              </a:rPr>
              <a:t>Lip Reading Sentences in the Wild</a:t>
            </a:r>
            <a:r>
              <a:rPr lang="en-US" sz="1100" u="sng">
                <a:solidFill>
                  <a:schemeClr val="hlink"/>
                </a:solidFill>
              </a:rPr>
              <a:t> </a:t>
            </a:r>
            <a:r>
              <a:rPr lang="en-US" sz="1100">
                <a:latin typeface="Merriweather Sans"/>
                <a:ea typeface="Merriweather Sans"/>
                <a:cs typeface="Merriweather Sans"/>
                <a:sym typeface="Merriweather Sans"/>
              </a:rPr>
              <a:t>, 2016</a:t>
            </a:r>
            <a:endParaRPr sz="1100">
              <a:latin typeface="Merriweather Sans"/>
              <a:ea typeface="Merriweather Sans"/>
              <a:cs typeface="Merriweather Sans"/>
              <a:sym typeface="Merriweather Sans"/>
            </a:endParaRPr>
          </a:p>
          <a:p>
            <a:pPr indent="0" lvl="0" marL="0" rtl="0" algn="l">
              <a:spcBef>
                <a:spcPts val="0"/>
              </a:spcBef>
              <a:spcAft>
                <a:spcPts val="0"/>
              </a:spcAft>
              <a:buNone/>
            </a:pPr>
            <a:r>
              <a:rPr lang="en-US" sz="1100">
                <a:latin typeface="Merriweather Sans"/>
                <a:ea typeface="Merriweather Sans"/>
                <a:cs typeface="Merriweather Sans"/>
                <a:sym typeface="Merriweather Sans"/>
              </a:rPr>
              <a:t>[3] Afouras et al, </a:t>
            </a:r>
            <a:r>
              <a:rPr lang="en-US" sz="1100" u="sng">
                <a:solidFill>
                  <a:schemeClr val="hlink"/>
                </a:solidFill>
                <a:hlinkClick r:id="rId6"/>
              </a:rPr>
              <a:t>LRS3-TED: a large-scale dataset for visual speech recognition</a:t>
            </a:r>
            <a:r>
              <a:rPr lang="en-US" sz="1100">
                <a:latin typeface="Merriweather Sans"/>
                <a:ea typeface="Merriweather Sans"/>
                <a:cs typeface="Merriweather Sans"/>
                <a:sym typeface="Merriweather Sans"/>
              </a:rPr>
              <a:t>, 2018</a:t>
            </a:r>
            <a:endParaRPr sz="1100">
              <a:latin typeface="Merriweather Sans"/>
              <a:ea typeface="Merriweather Sans"/>
              <a:cs typeface="Merriweather Sans"/>
              <a:sym typeface="Merriweather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99000" y="276075"/>
            <a:ext cx="8604000" cy="93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700"/>
              <a:t>Neural Architecture</a:t>
            </a:r>
            <a:endParaRPr sz="4700"/>
          </a:p>
        </p:txBody>
      </p:sp>
      <p:sp>
        <p:nvSpPr>
          <p:cNvPr id="125" name="Google Shape;125;p21"/>
          <p:cNvSpPr txBox="1"/>
          <p:nvPr/>
        </p:nvSpPr>
        <p:spPr>
          <a:xfrm>
            <a:off x="191300" y="6083250"/>
            <a:ext cx="70302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Merriweather Sans"/>
                <a:ea typeface="Merriweather Sans"/>
                <a:cs typeface="Merriweather Sans"/>
                <a:sym typeface="Merriweather Sans"/>
              </a:rPr>
              <a:t>Afouras et al, </a:t>
            </a:r>
            <a:r>
              <a:rPr lang="en-US" sz="1100" u="sng">
                <a:solidFill>
                  <a:schemeClr val="hlink"/>
                </a:solidFill>
                <a:hlinkClick r:id="rId3"/>
              </a:rPr>
              <a:t>Deep Audio Visual Speech Recognition</a:t>
            </a:r>
            <a:r>
              <a:rPr lang="en-US" sz="1100">
                <a:latin typeface="Merriweather Sans"/>
                <a:ea typeface="Merriweather Sans"/>
                <a:cs typeface="Merriweather Sans"/>
                <a:sym typeface="Merriweather Sans"/>
              </a:rPr>
              <a:t>, 2018</a:t>
            </a:r>
            <a:endParaRPr sz="1100">
              <a:latin typeface="Merriweather Sans"/>
              <a:ea typeface="Merriweather Sans"/>
              <a:cs typeface="Merriweather Sans"/>
              <a:sym typeface="Merriweather Sans"/>
            </a:endParaRPr>
          </a:p>
          <a:p>
            <a:pPr indent="0" lvl="0" marL="0" rtl="0" algn="l">
              <a:spcBef>
                <a:spcPts val="0"/>
              </a:spcBef>
              <a:spcAft>
                <a:spcPts val="0"/>
              </a:spcAft>
              <a:buNone/>
            </a:pPr>
            <a:r>
              <a:rPr lang="en-US" sz="1100">
                <a:latin typeface="Merriweather Sans"/>
                <a:ea typeface="Merriweather Sans"/>
                <a:cs typeface="Merriweather Sans"/>
                <a:sym typeface="Merriweather Sans"/>
              </a:rPr>
              <a:t>* Connectionist Temporal Classification (CTC): Training of RNNs without the need for pre-segmented learning data</a:t>
            </a:r>
            <a:endParaRPr sz="1100">
              <a:latin typeface="Merriweather Sans"/>
              <a:ea typeface="Merriweather Sans"/>
              <a:cs typeface="Merriweather Sans"/>
              <a:sym typeface="Merriweather Sans"/>
            </a:endParaRPr>
          </a:p>
        </p:txBody>
      </p:sp>
      <p:pic>
        <p:nvPicPr>
          <p:cNvPr id="126" name="Google Shape;126;p21"/>
          <p:cNvPicPr preferRelativeResize="0"/>
          <p:nvPr/>
        </p:nvPicPr>
        <p:blipFill>
          <a:blip r:embed="rId4">
            <a:alphaModFix/>
          </a:blip>
          <a:stretch>
            <a:fillRect/>
          </a:stretch>
        </p:blipFill>
        <p:spPr>
          <a:xfrm>
            <a:off x="2048475" y="1394887"/>
            <a:ext cx="2065529" cy="4314975"/>
          </a:xfrm>
          <a:prstGeom prst="rect">
            <a:avLst/>
          </a:prstGeom>
          <a:noFill/>
          <a:ln>
            <a:noFill/>
          </a:ln>
        </p:spPr>
      </p:pic>
      <p:grpSp>
        <p:nvGrpSpPr>
          <p:cNvPr id="127" name="Google Shape;127;p21"/>
          <p:cNvGrpSpPr/>
          <p:nvPr/>
        </p:nvGrpSpPr>
        <p:grpSpPr>
          <a:xfrm>
            <a:off x="5009007" y="1394896"/>
            <a:ext cx="1765426" cy="4113897"/>
            <a:chOff x="4579804" y="1367175"/>
            <a:chExt cx="1904657" cy="4314975"/>
          </a:xfrm>
        </p:grpSpPr>
        <p:pic>
          <p:nvPicPr>
            <p:cNvPr id="128" name="Google Shape;128;p21"/>
            <p:cNvPicPr preferRelativeResize="0"/>
            <p:nvPr/>
          </p:nvPicPr>
          <p:blipFill>
            <a:blip r:embed="rId5">
              <a:alphaModFix/>
            </a:blip>
            <a:stretch>
              <a:fillRect/>
            </a:stretch>
          </p:blipFill>
          <p:spPr>
            <a:xfrm>
              <a:off x="4579804" y="1367175"/>
              <a:ext cx="1904657" cy="4314975"/>
            </a:xfrm>
            <a:prstGeom prst="rect">
              <a:avLst/>
            </a:prstGeom>
            <a:noFill/>
            <a:ln>
              <a:noFill/>
            </a:ln>
          </p:spPr>
        </p:pic>
        <p:sp>
          <p:nvSpPr>
            <p:cNvPr id="129" name="Google Shape;129;p21"/>
            <p:cNvSpPr/>
            <p:nvPr/>
          </p:nvSpPr>
          <p:spPr>
            <a:xfrm>
              <a:off x="4867051" y="5088475"/>
              <a:ext cx="1386900" cy="392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t>V</a:t>
              </a:r>
              <a:endParaRPr sz="900"/>
            </a:p>
          </p:txBody>
        </p:sp>
      </p:grpSp>
      <p:sp>
        <p:nvSpPr>
          <p:cNvPr id="130" name="Google Shape;130;p21"/>
          <p:cNvSpPr txBox="1"/>
          <p:nvPr/>
        </p:nvSpPr>
        <p:spPr>
          <a:xfrm>
            <a:off x="2087188" y="5508400"/>
            <a:ext cx="1683300" cy="45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Merriweather Sans"/>
                <a:ea typeface="Merriweather Sans"/>
                <a:cs typeface="Merriweather Sans"/>
                <a:sym typeface="Merriweather Sans"/>
              </a:rPr>
              <a:t>Visual FrontEnd (VF) Encoder</a:t>
            </a:r>
            <a:endParaRPr>
              <a:latin typeface="Merriweather Sans"/>
              <a:ea typeface="Merriweather Sans"/>
              <a:cs typeface="Merriweather Sans"/>
              <a:sym typeface="Merriweather Sans"/>
            </a:endParaRPr>
          </a:p>
        </p:txBody>
      </p:sp>
      <p:sp>
        <p:nvSpPr>
          <p:cNvPr id="131" name="Google Shape;131;p21"/>
          <p:cNvSpPr txBox="1"/>
          <p:nvPr/>
        </p:nvSpPr>
        <p:spPr>
          <a:xfrm>
            <a:off x="5261113" y="5508400"/>
            <a:ext cx="1683300" cy="45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Merriweather Sans"/>
                <a:ea typeface="Merriweather Sans"/>
                <a:cs typeface="Merriweather Sans"/>
                <a:sym typeface="Merriweather Sans"/>
              </a:rPr>
              <a:t>CTC* Decoder</a:t>
            </a:r>
            <a:endParaRPr>
              <a:latin typeface="Merriweather Sans"/>
              <a:ea typeface="Merriweather Sans"/>
              <a:cs typeface="Merriweather Sans"/>
              <a:sym typeface="Merriweather Sans"/>
            </a:endParaRPr>
          </a:p>
        </p:txBody>
      </p:sp>
      <p:cxnSp>
        <p:nvCxnSpPr>
          <p:cNvPr id="132" name="Google Shape;132;p21"/>
          <p:cNvCxnSpPr>
            <a:stCxn id="126" idx="0"/>
            <a:endCxn id="129" idx="1"/>
          </p:cNvCxnSpPr>
          <p:nvPr/>
        </p:nvCxnSpPr>
        <p:spPr>
          <a:xfrm flipH="1" rot="-5400000">
            <a:off x="2310840" y="2165288"/>
            <a:ext cx="3734700" cy="2193900"/>
          </a:xfrm>
          <a:prstGeom prst="curvedConnector4">
            <a:avLst>
              <a:gd fmla="val 785" name="adj1"/>
              <a:gd fmla="val 73540" name="adj2"/>
            </a:avLst>
          </a:prstGeom>
          <a:noFill/>
          <a:ln cap="flat" cmpd="sng" w="28575">
            <a:solidFill>
              <a:schemeClr val="dk2"/>
            </a:solidFill>
            <a:prstDash val="solid"/>
            <a:round/>
            <a:headEnd len="med" w="med" type="none"/>
            <a:tailEnd len="med" w="med" type="triangle"/>
          </a:ln>
        </p:spPr>
      </p:cxnSp>
      <p:sp>
        <p:nvSpPr>
          <p:cNvPr id="133" name="Google Shape;133;p21"/>
          <p:cNvSpPr/>
          <p:nvPr/>
        </p:nvSpPr>
        <p:spPr>
          <a:xfrm>
            <a:off x="2209067" y="3436400"/>
            <a:ext cx="1846500" cy="20724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txBox="1"/>
          <p:nvPr/>
        </p:nvSpPr>
        <p:spPr>
          <a:xfrm>
            <a:off x="275577" y="4027950"/>
            <a:ext cx="1933500" cy="78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Merriweather Sans"/>
                <a:ea typeface="Merriweather Sans"/>
                <a:cs typeface="Merriweather Sans"/>
                <a:sym typeface="Merriweather Sans"/>
              </a:rPr>
              <a:t>Pretrained VF Model; Can be used for transfer learning</a:t>
            </a:r>
            <a:endParaRPr>
              <a:latin typeface="Merriweather Sans"/>
              <a:ea typeface="Merriweather Sans"/>
              <a:cs typeface="Merriweather Sans"/>
              <a:sym typeface="Merriweather Sans"/>
            </a:endParaRPr>
          </a:p>
        </p:txBody>
      </p:sp>
      <p:sp>
        <p:nvSpPr>
          <p:cNvPr id="135" name="Google Shape;135;p21"/>
          <p:cNvSpPr txBox="1"/>
          <p:nvPr/>
        </p:nvSpPr>
        <p:spPr>
          <a:xfrm>
            <a:off x="6944425" y="4027950"/>
            <a:ext cx="2065500" cy="16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Merriweather Sans"/>
                <a:ea typeface="Merriweather Sans"/>
                <a:cs typeface="Merriweather Sans"/>
                <a:sym typeface="Merriweather Sans"/>
              </a:rPr>
              <a:t>~37M trainable parameters;</a:t>
            </a:r>
            <a:endParaRPr>
              <a:latin typeface="Merriweather Sans"/>
              <a:ea typeface="Merriweather Sans"/>
              <a:cs typeface="Merriweather Sans"/>
              <a:sym typeface="Merriweather Sans"/>
            </a:endParaRPr>
          </a:p>
          <a:p>
            <a:pPr indent="0" lvl="0" marL="0" rtl="0" algn="l">
              <a:spcBef>
                <a:spcPts val="0"/>
              </a:spcBef>
              <a:spcAft>
                <a:spcPts val="0"/>
              </a:spcAft>
              <a:buNone/>
            </a:pPr>
            <a:r>
              <a:rPr lang="en-US">
                <a:latin typeface="Merriweather Sans"/>
                <a:ea typeface="Merriweather Sans"/>
                <a:cs typeface="Merriweather Sans"/>
                <a:sym typeface="Merriweather Sans"/>
              </a:rPr>
              <a:t>External character language models can be used to correct/augent the CTC probabilities</a:t>
            </a:r>
            <a:endParaRPr>
              <a:latin typeface="Merriweather Sans"/>
              <a:ea typeface="Merriweather Sans"/>
              <a:cs typeface="Merriweather Sans"/>
              <a:sym typeface="Merriweather Sans"/>
            </a:endParaRPr>
          </a:p>
        </p:txBody>
      </p:sp>
      <p:sp>
        <p:nvSpPr>
          <p:cNvPr id="136" name="Google Shape;136;p21"/>
          <p:cNvSpPr txBox="1"/>
          <p:nvPr/>
        </p:nvSpPr>
        <p:spPr>
          <a:xfrm>
            <a:off x="6657975" y="1159050"/>
            <a:ext cx="1933500" cy="9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Merriweather Sans"/>
                <a:ea typeface="Merriweather Sans"/>
                <a:cs typeface="Merriweather Sans"/>
                <a:sym typeface="Merriweather Sans"/>
              </a:rPr>
              <a:t>40 output classes, (A-Z; 0-9;blank; apostrophe; &lt;EOS&gt;)</a:t>
            </a:r>
            <a:endParaRPr>
              <a:latin typeface="Merriweather Sans"/>
              <a:ea typeface="Merriweather Sans"/>
              <a:cs typeface="Merriweather Sans"/>
              <a:sym typeface="Merriweather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idx="1" type="subTitle"/>
          </p:nvPr>
        </p:nvSpPr>
        <p:spPr>
          <a:xfrm>
            <a:off x="476700" y="1367775"/>
            <a:ext cx="8381400" cy="4934700"/>
          </a:xfrm>
          <a:prstGeom prst="rect">
            <a:avLst/>
          </a:prstGeom>
        </p:spPr>
        <p:txBody>
          <a:bodyPr anchorCtr="0" anchor="t" bIns="45700" lIns="91425" spcFirstLastPara="1" rIns="91425" wrap="square" tIns="45700">
            <a:noAutofit/>
          </a:bodyPr>
          <a:lstStyle/>
          <a:p>
            <a:pPr indent="-374650" lvl="0" marL="508000" rtl="0" algn="l">
              <a:lnSpc>
                <a:spcPct val="115000"/>
              </a:lnSpc>
              <a:spcBef>
                <a:spcPts val="0"/>
              </a:spcBef>
              <a:spcAft>
                <a:spcPts val="0"/>
              </a:spcAft>
              <a:buClr>
                <a:srgbClr val="333333"/>
              </a:buClr>
              <a:buSzPts val="2300"/>
              <a:buFont typeface="Merriweather Sans"/>
              <a:buChar char="●"/>
            </a:pPr>
            <a:r>
              <a:rPr lang="en-US" sz="2300">
                <a:solidFill>
                  <a:srgbClr val="333333"/>
                </a:solidFill>
                <a:latin typeface="Merriweather Sans"/>
                <a:ea typeface="Merriweather Sans"/>
                <a:cs typeface="Merriweather Sans"/>
                <a:sym typeface="Merriweather Sans"/>
              </a:rPr>
              <a:t>Curriculum training</a:t>
            </a:r>
            <a:endParaRPr sz="2300">
              <a:solidFill>
                <a:srgbClr val="333333"/>
              </a:solidFill>
              <a:latin typeface="Merriweather Sans"/>
              <a:ea typeface="Merriweather Sans"/>
              <a:cs typeface="Merriweather Sans"/>
              <a:sym typeface="Merriweather Sans"/>
            </a:endParaRPr>
          </a:p>
          <a:p>
            <a:pPr indent="0" lvl="0" marL="457200" rtl="0" algn="l">
              <a:lnSpc>
                <a:spcPct val="115000"/>
              </a:lnSpc>
              <a:spcBef>
                <a:spcPts val="800"/>
              </a:spcBef>
              <a:spcAft>
                <a:spcPts val="0"/>
              </a:spcAft>
              <a:buNone/>
            </a:pPr>
            <a:r>
              <a:rPr lang="en-US" sz="1600">
                <a:solidFill>
                  <a:srgbClr val="333333"/>
                </a:solidFill>
                <a:latin typeface="Merriweather Sans"/>
                <a:ea typeface="Merriweather Sans"/>
                <a:cs typeface="Merriweather Sans"/>
                <a:sym typeface="Merriweather Sans"/>
              </a:rPr>
              <a:t>Model is trained sequentially using 1-word, 2-words...37 words at a time. In all 11 different configurations were run. This is followed by training on whole sentences</a:t>
            </a:r>
            <a:endParaRPr sz="1600">
              <a:solidFill>
                <a:srgbClr val="333333"/>
              </a:solidFill>
              <a:latin typeface="Merriweather Sans"/>
              <a:ea typeface="Merriweather Sans"/>
              <a:cs typeface="Merriweather Sans"/>
              <a:sym typeface="Merriweather Sans"/>
            </a:endParaRPr>
          </a:p>
          <a:p>
            <a:pPr indent="-374650" lvl="0" marL="508000" rtl="0" algn="l">
              <a:lnSpc>
                <a:spcPct val="115000"/>
              </a:lnSpc>
              <a:spcBef>
                <a:spcPts val="800"/>
              </a:spcBef>
              <a:spcAft>
                <a:spcPts val="0"/>
              </a:spcAft>
              <a:buClr>
                <a:srgbClr val="333333"/>
              </a:buClr>
              <a:buSzPts val="2300"/>
              <a:buFont typeface="Merriweather Sans"/>
              <a:buChar char="●"/>
            </a:pPr>
            <a:r>
              <a:rPr lang="en-US" sz="2300">
                <a:solidFill>
                  <a:srgbClr val="333333"/>
                </a:solidFill>
                <a:latin typeface="Merriweather Sans"/>
                <a:ea typeface="Merriweather Sans"/>
                <a:cs typeface="Merriweather Sans"/>
                <a:sym typeface="Merriweather Sans"/>
              </a:rPr>
              <a:t>Pretrained visual front end ResNet used; rest of the network is trained from scratch</a:t>
            </a:r>
            <a:endParaRPr sz="2300">
              <a:solidFill>
                <a:srgbClr val="333333"/>
              </a:solidFill>
              <a:latin typeface="Merriweather Sans"/>
              <a:ea typeface="Merriweather Sans"/>
              <a:cs typeface="Merriweather Sans"/>
              <a:sym typeface="Merriweather Sans"/>
            </a:endParaRPr>
          </a:p>
          <a:p>
            <a:pPr indent="-374650" lvl="0" marL="508000" rtl="0" algn="l">
              <a:lnSpc>
                <a:spcPct val="115000"/>
              </a:lnSpc>
              <a:spcBef>
                <a:spcPts val="0"/>
              </a:spcBef>
              <a:spcAft>
                <a:spcPts val="0"/>
              </a:spcAft>
              <a:buClr>
                <a:srgbClr val="333333"/>
              </a:buClr>
              <a:buSzPts val="2300"/>
              <a:buFont typeface="Merriweather Sans"/>
              <a:buChar char="●"/>
            </a:pPr>
            <a:r>
              <a:rPr lang="en-US" sz="2300">
                <a:solidFill>
                  <a:srgbClr val="333333"/>
                </a:solidFill>
                <a:latin typeface="Merriweather Sans"/>
                <a:ea typeface="Merriweather Sans"/>
                <a:cs typeface="Merriweather Sans"/>
                <a:sym typeface="Merriweather Sans"/>
              </a:rPr>
              <a:t>Training times ~ 11 days on the LRS2 dataset on a P100 GPU, ~100GB of train data</a:t>
            </a:r>
            <a:endParaRPr sz="2300">
              <a:solidFill>
                <a:srgbClr val="333333"/>
              </a:solidFill>
              <a:latin typeface="Merriweather Sans"/>
              <a:ea typeface="Merriweather Sans"/>
              <a:cs typeface="Merriweather Sans"/>
              <a:sym typeface="Merriweather Sans"/>
            </a:endParaRPr>
          </a:p>
          <a:p>
            <a:pPr indent="-374650" lvl="0" marL="508000" rtl="0" algn="l">
              <a:lnSpc>
                <a:spcPct val="115000"/>
              </a:lnSpc>
              <a:spcBef>
                <a:spcPts val="0"/>
              </a:spcBef>
              <a:spcAft>
                <a:spcPts val="0"/>
              </a:spcAft>
              <a:buClr>
                <a:srgbClr val="333333"/>
              </a:buClr>
              <a:buSzPts val="2300"/>
              <a:buFont typeface="Merriweather Sans"/>
              <a:buChar char="●"/>
            </a:pPr>
            <a:r>
              <a:rPr lang="en-US" sz="2300">
                <a:solidFill>
                  <a:srgbClr val="333333"/>
                </a:solidFill>
                <a:latin typeface="Merriweather Sans"/>
                <a:ea typeface="Merriweather Sans"/>
                <a:cs typeface="Merriweather Sans"/>
                <a:sym typeface="Merriweather Sans"/>
              </a:rPr>
              <a:t>Word Error Rate (WER) of</a:t>
            </a:r>
            <a:r>
              <a:rPr b="1" lang="en-US" sz="2300">
                <a:solidFill>
                  <a:srgbClr val="333333"/>
                </a:solidFill>
                <a:latin typeface="Merriweather Sans"/>
                <a:ea typeface="Merriweather Sans"/>
                <a:cs typeface="Merriweather Sans"/>
                <a:sym typeface="Merriweather Sans"/>
              </a:rPr>
              <a:t> 57%</a:t>
            </a:r>
            <a:r>
              <a:rPr lang="en-US" sz="2300">
                <a:solidFill>
                  <a:srgbClr val="333333"/>
                </a:solidFill>
                <a:latin typeface="Merriweather Sans"/>
                <a:ea typeface="Merriweather Sans"/>
                <a:cs typeface="Merriweather Sans"/>
                <a:sym typeface="Merriweather Sans"/>
              </a:rPr>
              <a:t> achieved on LRS2 test dataset</a:t>
            </a:r>
            <a:endParaRPr sz="2300">
              <a:solidFill>
                <a:srgbClr val="333333"/>
              </a:solidFill>
              <a:latin typeface="Merriweather Sans"/>
              <a:ea typeface="Merriweather Sans"/>
              <a:cs typeface="Merriweather Sans"/>
              <a:sym typeface="Merriweather Sans"/>
            </a:endParaRPr>
          </a:p>
          <a:p>
            <a:pPr indent="0" lvl="0" marL="457200" rtl="0" algn="l">
              <a:lnSpc>
                <a:spcPct val="115000"/>
              </a:lnSpc>
              <a:spcBef>
                <a:spcPts val="800"/>
              </a:spcBef>
              <a:spcAft>
                <a:spcPts val="0"/>
              </a:spcAft>
              <a:buNone/>
            </a:pPr>
            <a:r>
              <a:rPr lang="en-US" sz="1600">
                <a:solidFill>
                  <a:srgbClr val="333333"/>
                </a:solidFill>
                <a:latin typeface="Merriweather Sans"/>
                <a:ea typeface="Merriweather Sans"/>
                <a:cs typeface="Merriweather Sans"/>
                <a:sym typeface="Merriweather Sans"/>
              </a:rPr>
              <a:t>State of art video-only models achieve ~</a:t>
            </a:r>
            <a:r>
              <a:rPr b="1" lang="en-US" sz="1600">
                <a:solidFill>
                  <a:srgbClr val="333333"/>
                </a:solidFill>
                <a:latin typeface="Merriweather Sans"/>
                <a:ea typeface="Merriweather Sans"/>
                <a:cs typeface="Merriweather Sans"/>
                <a:sym typeface="Merriweather Sans"/>
              </a:rPr>
              <a:t> 49-54%</a:t>
            </a:r>
            <a:endParaRPr b="1" sz="1600">
              <a:solidFill>
                <a:srgbClr val="333333"/>
              </a:solidFill>
              <a:latin typeface="Merriweather Sans"/>
              <a:ea typeface="Merriweather Sans"/>
              <a:cs typeface="Merriweather Sans"/>
              <a:sym typeface="Merriweather Sans"/>
            </a:endParaRPr>
          </a:p>
          <a:p>
            <a:pPr indent="0" lvl="0" marL="457200" rtl="0" algn="l">
              <a:lnSpc>
                <a:spcPct val="115000"/>
              </a:lnSpc>
              <a:spcBef>
                <a:spcPts val="800"/>
              </a:spcBef>
              <a:spcAft>
                <a:spcPts val="0"/>
              </a:spcAft>
              <a:buNone/>
            </a:pPr>
            <a:r>
              <a:rPr lang="en-US" sz="1600">
                <a:solidFill>
                  <a:srgbClr val="333333"/>
                </a:solidFill>
                <a:latin typeface="Merriweather Sans"/>
                <a:ea typeface="Merriweather Sans"/>
                <a:cs typeface="Merriweather Sans"/>
                <a:sym typeface="Merriweather Sans"/>
              </a:rPr>
              <a:t>State of art audio-video models achieve </a:t>
            </a:r>
            <a:r>
              <a:rPr b="1" lang="en-US" sz="1600">
                <a:solidFill>
                  <a:srgbClr val="333333"/>
                </a:solidFill>
                <a:latin typeface="Merriweather Sans"/>
                <a:ea typeface="Merriweather Sans"/>
                <a:cs typeface="Merriweather Sans"/>
                <a:sym typeface="Merriweather Sans"/>
              </a:rPr>
              <a:t>~6-7%</a:t>
            </a:r>
            <a:endParaRPr b="1" sz="1600">
              <a:solidFill>
                <a:srgbClr val="333333"/>
              </a:solidFill>
              <a:latin typeface="Merriweather Sans"/>
              <a:ea typeface="Merriweather Sans"/>
              <a:cs typeface="Merriweather Sans"/>
              <a:sym typeface="Merriweather Sans"/>
            </a:endParaRPr>
          </a:p>
          <a:p>
            <a:pPr indent="0" lvl="0" marL="457200" rtl="0" algn="l">
              <a:lnSpc>
                <a:spcPct val="115000"/>
              </a:lnSpc>
              <a:spcBef>
                <a:spcPts val="800"/>
              </a:spcBef>
              <a:spcAft>
                <a:spcPts val="0"/>
              </a:spcAft>
              <a:buNone/>
            </a:pPr>
            <a:r>
              <a:rPr lang="en-US" sz="1600">
                <a:solidFill>
                  <a:srgbClr val="333333"/>
                </a:solidFill>
                <a:latin typeface="Merriweather Sans"/>
                <a:ea typeface="Merriweather Sans"/>
                <a:cs typeface="Merriweather Sans"/>
                <a:sym typeface="Merriweather Sans"/>
              </a:rPr>
              <a:t>Human lip readers </a:t>
            </a:r>
            <a:r>
              <a:rPr b="1" lang="en-US" sz="1600">
                <a:solidFill>
                  <a:srgbClr val="333333"/>
                </a:solidFill>
                <a:latin typeface="Merriweather Sans"/>
                <a:ea typeface="Merriweather Sans"/>
                <a:cs typeface="Merriweather Sans"/>
                <a:sym typeface="Merriweather Sans"/>
              </a:rPr>
              <a:t>~88%</a:t>
            </a:r>
            <a:endParaRPr b="1" sz="1600">
              <a:solidFill>
                <a:srgbClr val="333333"/>
              </a:solidFill>
              <a:latin typeface="Merriweather Sans"/>
              <a:ea typeface="Merriweather Sans"/>
              <a:cs typeface="Merriweather Sans"/>
              <a:sym typeface="Merriweather Sans"/>
            </a:endParaRPr>
          </a:p>
          <a:p>
            <a:pPr indent="0" lvl="0" marL="0" rtl="0" algn="l">
              <a:lnSpc>
                <a:spcPct val="115000"/>
              </a:lnSpc>
              <a:spcBef>
                <a:spcPts val="800"/>
              </a:spcBef>
              <a:spcAft>
                <a:spcPts val="0"/>
              </a:spcAft>
              <a:buNone/>
            </a:pPr>
            <a:r>
              <a:t/>
            </a:r>
            <a:endParaRPr b="1" sz="2300">
              <a:solidFill>
                <a:srgbClr val="333333"/>
              </a:solidFill>
            </a:endParaRPr>
          </a:p>
          <a:p>
            <a:pPr indent="0" lvl="0" marL="0" rtl="0" algn="l">
              <a:spcBef>
                <a:spcPts val="800"/>
              </a:spcBef>
              <a:spcAft>
                <a:spcPts val="1600"/>
              </a:spcAft>
              <a:buNone/>
            </a:pPr>
            <a:r>
              <a:t/>
            </a:r>
            <a:endParaRPr/>
          </a:p>
        </p:txBody>
      </p:sp>
      <p:sp>
        <p:nvSpPr>
          <p:cNvPr id="143" name="Google Shape;143;p22"/>
          <p:cNvSpPr txBox="1"/>
          <p:nvPr>
            <p:ph type="title"/>
          </p:nvPr>
        </p:nvSpPr>
        <p:spPr>
          <a:xfrm>
            <a:off x="399000" y="276075"/>
            <a:ext cx="8604000" cy="1091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700"/>
              <a:t>Model Train &amp; Validation</a:t>
            </a:r>
            <a:endParaRPr sz="47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